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18" r:id="rId2"/>
    <p:sldId id="635" r:id="rId3"/>
    <p:sldId id="636" r:id="rId4"/>
    <p:sldId id="639" r:id="rId5"/>
    <p:sldId id="539" r:id="rId6"/>
    <p:sldId id="637" r:id="rId7"/>
    <p:sldId id="540" r:id="rId8"/>
    <p:sldId id="541" r:id="rId9"/>
    <p:sldId id="542" r:id="rId10"/>
    <p:sldId id="543" r:id="rId11"/>
    <p:sldId id="544" r:id="rId12"/>
    <p:sldId id="519" r:id="rId13"/>
    <p:sldId id="638" r:id="rId14"/>
    <p:sldId id="471" r:id="rId15"/>
    <p:sldId id="472" r:id="rId16"/>
    <p:sldId id="473" r:id="rId17"/>
    <p:sldId id="474" r:id="rId18"/>
    <p:sldId id="475" r:id="rId19"/>
    <p:sldId id="521" r:id="rId20"/>
    <p:sldId id="560" r:id="rId21"/>
    <p:sldId id="545" r:id="rId22"/>
    <p:sldId id="546" r:id="rId23"/>
    <p:sldId id="547" r:id="rId24"/>
    <p:sldId id="548" r:id="rId25"/>
    <p:sldId id="549" r:id="rId26"/>
    <p:sldId id="524" r:id="rId27"/>
    <p:sldId id="558" r:id="rId28"/>
    <p:sldId id="559" r:id="rId29"/>
    <p:sldId id="525" r:id="rId30"/>
    <p:sldId id="526" r:id="rId31"/>
    <p:sldId id="527" r:id="rId32"/>
    <p:sldId id="528" r:id="rId33"/>
    <p:sldId id="562" r:id="rId34"/>
    <p:sldId id="563" r:id="rId35"/>
    <p:sldId id="564" r:id="rId36"/>
    <p:sldId id="530" r:id="rId37"/>
    <p:sldId id="565" r:id="rId38"/>
    <p:sldId id="568" r:id="rId39"/>
    <p:sldId id="566" r:id="rId40"/>
    <p:sldId id="576" r:id="rId41"/>
    <p:sldId id="533" r:id="rId42"/>
    <p:sldId id="652" r:id="rId43"/>
    <p:sldId id="534" r:id="rId44"/>
    <p:sldId id="536" r:id="rId45"/>
    <p:sldId id="537" r:id="rId46"/>
    <p:sldId id="538" r:id="rId47"/>
    <p:sldId id="640" r:id="rId48"/>
    <p:sldId id="641" r:id="rId49"/>
    <p:sldId id="642" r:id="rId50"/>
    <p:sldId id="643" r:id="rId51"/>
    <p:sldId id="644" r:id="rId52"/>
    <p:sldId id="645" r:id="rId53"/>
    <p:sldId id="646" r:id="rId54"/>
    <p:sldId id="647" r:id="rId55"/>
    <p:sldId id="648" r:id="rId56"/>
    <p:sldId id="649" r:id="rId57"/>
    <p:sldId id="650" r:id="rId58"/>
    <p:sldId id="651" r:id="rId59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3366CC"/>
    <a:srgbClr val="0000CC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94590" autoAdjust="0"/>
  </p:normalViewPr>
  <p:slideViewPr>
    <p:cSldViewPr snapToGrid="0">
      <p:cViewPr varScale="1">
        <p:scale>
          <a:sx n="52" d="100"/>
          <a:sy n="52" d="100"/>
        </p:scale>
        <p:origin x="-384" y="-90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470" y="-84"/>
      </p:cViewPr>
      <p:guideLst>
        <p:guide orient="horz" pos="2904"/>
        <p:guide pos="220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0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0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CAE7F38-280C-456C-AAE7-19CFEB205B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29956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6613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411663"/>
            <a:ext cx="51466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1" tIns="45406" rIns="90811" bIns="45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5538"/>
            <a:ext cx="30718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745538"/>
            <a:ext cx="29956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11" tIns="45406" rIns="90811" bIns="45406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fld id="{9509F8B7-9027-40D7-A247-364A1C494B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8D3D8-CCFA-49E7-A8C1-EC64165F5855}" type="slidenum">
              <a:rPr lang="en-US"/>
              <a:pPr/>
              <a:t>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7D161-7440-4DCE-AD25-F2DC4EA52519}" type="slidenum">
              <a:rPr lang="en-US"/>
              <a:pPr/>
              <a:t>31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EDF54-9D7B-48EF-BEDC-28E91A20ADE1}" type="slidenum">
              <a:rPr lang="en-US"/>
              <a:pPr/>
              <a:t>32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0EDF6-DFD8-42B9-887C-061D2D612DED}" type="slidenum">
              <a:rPr lang="en-US"/>
              <a:pPr/>
              <a:t>36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C91F1-E89B-4F73-A521-19067273659E}" type="slidenum">
              <a:rPr lang="en-US"/>
              <a:pPr/>
              <a:t>38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B7BA2-54B8-48F7-A696-37E7B43A6568}" type="slidenum">
              <a:rPr lang="en-US"/>
              <a:pPr/>
              <a:t>41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5EF37-F904-4EC7-9177-6199C81A6669}" type="slidenum">
              <a:rPr lang="en-US"/>
              <a:pPr/>
              <a:t>42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5EF37-F904-4EC7-9177-6199C81A6669}" type="slidenum">
              <a:rPr lang="en-US"/>
              <a:pPr/>
              <a:t>43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9C292-F8B6-4B75-89F8-99E743562800}" type="slidenum">
              <a:rPr lang="en-US"/>
              <a:pPr/>
              <a:t>44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19E5F-E69A-4365-A24A-9C1A0BE1B102}" type="slidenum">
              <a:rPr lang="en-US"/>
              <a:pPr/>
              <a:t>45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A3AAF-286A-4D72-8764-464733CF89DA}" type="slidenum">
              <a:rPr lang="en-US"/>
              <a:pPr/>
              <a:t>46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966742" y="8765042"/>
            <a:ext cx="3037308" cy="4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3" tIns="45313" rIns="90633" bIns="45313" anchor="b"/>
          <a:lstStyle/>
          <a:p>
            <a:pPr algn="r" defTabSz="906760"/>
            <a:fld id="{A2BA72DA-309F-451B-8BFC-05847CB67158}" type="slidenum">
              <a:rPr lang="en-US" sz="1100">
                <a:cs typeface="Arial" charset="0"/>
              </a:rPr>
              <a:pPr algn="r" defTabSz="906760"/>
              <a:t>6</a:t>
            </a:fld>
            <a:endParaRPr lang="en-US" sz="1100" dirty="0">
              <a:cs typeface="Arial" charset="0"/>
            </a:endParaRPr>
          </a:p>
        </p:txBody>
      </p:sp>
      <p:sp>
        <p:nvSpPr>
          <p:cNvPr id="122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95325"/>
            <a:ext cx="4606925" cy="3455988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B1B79-BD67-48CA-8D14-1DCD72AE6C81}" type="slidenum">
              <a:rPr lang="en-US"/>
              <a:pPr/>
              <a:t>52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7D7AD-E385-4066-ADB3-BA8498E85939}" type="slidenum">
              <a:rPr lang="en-US"/>
              <a:pPr/>
              <a:t>54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DOLPHIN: </a:t>
            </a:r>
            <a:r>
              <a:rPr lang="en-US" dirty="0" err="1" smtClean="0"/>
              <a:t>decommed</a:t>
            </a:r>
            <a:r>
              <a:rPr lang="en-US" baseline="0" dirty="0" smtClean="0"/>
              <a:t> in 2007</a:t>
            </a:r>
          </a:p>
          <a:p>
            <a:r>
              <a:rPr lang="en-US" baseline="0" dirty="0" smtClean="0"/>
              <a:t>NR1: out of service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F8B7-9027-40D7-A247-364A1C494B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00C8F-C334-4D51-995E-1EDBF173A263}" type="slidenum">
              <a:rPr lang="en-US"/>
              <a:pPr/>
              <a:t>12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0E888-22CF-4F14-96A8-5C50F03ACD1B}" type="slidenum">
              <a:rPr lang="en-US"/>
              <a:pPr/>
              <a:t>19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7C25E-B45F-4F29-8303-123EC69B12D3}" type="slidenum">
              <a:rPr lang="en-US"/>
              <a:pPr/>
              <a:t>20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1883B-6ABB-4BD8-80F2-3E48865E67A4}" type="slidenum">
              <a:rPr lang="en-US"/>
              <a:pPr/>
              <a:t>26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C7486-04BA-42FC-B3D7-74D0BA0BB39A}" type="slidenum">
              <a:rPr lang="en-US"/>
              <a:pPr/>
              <a:t>29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93CD2-3D74-4520-81B0-85008E4C6678}" type="slidenum">
              <a:rPr lang="en-US"/>
              <a:pPr/>
              <a:t>30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592638" cy="3444875"/>
          </a:xfrm>
          <a:ln w="12700" cap="flat">
            <a:solidFill>
              <a:schemeClr val="tx1"/>
            </a:solidFill>
          </a:ln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2388" cy="4144963"/>
          </a:xfrm>
          <a:ln/>
        </p:spPr>
        <p:txBody>
          <a:bodyPr lIns="91755" tIns="45072" rIns="91755" bIns="4507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F1CF6-A656-48BE-BD5E-2DCBD4CB7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92B2-04D5-4AD5-9A51-7B75931A7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C045-55B3-454C-8896-06B84CB76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0011F7-935E-4B0D-9427-D8C392290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187C7-507F-465A-93EF-5CF79560B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A832-5410-4EFD-9B9D-03CECE844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BF754-4021-44A9-B230-47445AC26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A41C-97D4-4B15-A754-2CF6CCEE1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F81AA-3625-4B66-8ED5-5BE902B69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99BAE-EF78-4BD9-BEAB-98DA11428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0FB1-96BB-4CDB-8FDF-C953CF053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C6B31-924A-4745-8D71-218B64BB3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5246E26C-1CE9-4955-AA2E-05AF73AD26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naval-technology.com/projects/ohio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10.1 Submarine History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0"/>
            <a:ext cx="9144000" cy="3048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70000"/>
              </a:lnSpc>
            </a:pPr>
            <a:r>
              <a:rPr lang="en-US" sz="2400"/>
              <a:t>Turtle: Revolutionary War; Hunley: Civil War (both human powered)</a:t>
            </a:r>
          </a:p>
          <a:p>
            <a:pPr>
              <a:lnSpc>
                <a:spcPct val="70000"/>
              </a:lnSpc>
            </a:pPr>
            <a:r>
              <a:rPr lang="en-US" sz="2400"/>
              <a:t>Holland:1900 (gasoline/electric powered)</a:t>
            </a:r>
          </a:p>
          <a:p>
            <a:pPr>
              <a:lnSpc>
                <a:spcPct val="70000"/>
              </a:lnSpc>
            </a:pPr>
            <a:r>
              <a:rPr lang="en-US" sz="2400"/>
              <a:t>WWI &amp; WWII: German &amp; U.S. submarines prove highly effective</a:t>
            </a:r>
          </a:p>
          <a:p>
            <a:pPr>
              <a:lnSpc>
                <a:spcPct val="70000"/>
              </a:lnSpc>
            </a:pPr>
            <a:r>
              <a:rPr lang="en-US" sz="2400"/>
              <a:t>Combination of USS Albacore (teardrop) hull shape and nuclear propulsion = modern submarines</a:t>
            </a:r>
          </a:p>
          <a:p>
            <a:pPr>
              <a:lnSpc>
                <a:spcPct val="70000"/>
              </a:lnSpc>
            </a:pPr>
            <a:r>
              <a:rPr lang="en-US" sz="2400"/>
              <a:t>Navy mostly uses submarines (indefinite underwater endurance)</a:t>
            </a:r>
          </a:p>
          <a:p>
            <a:pPr>
              <a:lnSpc>
                <a:spcPct val="70000"/>
              </a:lnSpc>
            </a:pPr>
            <a:r>
              <a:rPr lang="en-US" sz="2400"/>
              <a:t>Commercial industry uses submersibles (limited endurance)</a:t>
            </a:r>
          </a:p>
          <a:p>
            <a:pPr>
              <a:lnSpc>
                <a:spcPct val="70000"/>
              </a:lnSpc>
            </a:pPr>
            <a:r>
              <a:rPr lang="en-US" sz="2400"/>
              <a:t>Expensive but stealthy!</a:t>
            </a:r>
          </a:p>
          <a:p>
            <a:pPr>
              <a:lnSpc>
                <a:spcPct val="70000"/>
              </a:lnSpc>
            </a:pPr>
            <a:r>
              <a:rPr lang="en-US" sz="2400"/>
              <a:t>Share characteristics of both surface ships and aircraft</a:t>
            </a: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038600" y="1143000"/>
          <a:ext cx="3810000" cy="2125663"/>
        </p:xfrm>
        <a:graphic>
          <a:graphicData uri="http://schemas.openxmlformats.org/presentationml/2006/ole">
            <p:oleObj spid="_x0000_s618500" name="Drawing" r:id="rId4" imgW="4115100" imgH="2295652" progId="">
              <p:embed/>
            </p:oleObj>
          </a:graphicData>
        </a:graphic>
      </p:graphicFrame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1295400" y="17526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CSS Hunley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2057400"/>
            <a:ext cx="6014847" cy="3657600"/>
          </a:xfrm>
          <a:prstGeom prst="rect">
            <a:avLst/>
          </a:prstGeom>
        </p:spPr>
      </p:pic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304800" y="1447800"/>
            <a:ext cx="2218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Virginia Class</a:t>
            </a: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5257800" y="4724400"/>
            <a:ext cx="3429000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Displacement: 7,800 tons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377 feet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Draft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32 feet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34 feet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800+ feet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8675" name="Object 3"/>
          <p:cNvGraphicFramePr>
            <a:graphicFrameLocks noChangeAspect="1"/>
          </p:cNvGraphicFramePr>
          <p:nvPr/>
        </p:nvGraphicFramePr>
        <p:xfrm>
          <a:off x="304800" y="1524000"/>
          <a:ext cx="8610600" cy="3651250"/>
        </p:xfrm>
        <a:graphic>
          <a:graphicData uri="http://schemas.openxmlformats.org/presentationml/2006/ole">
            <p:oleObj spid="_x0000_s668675" name="Drawing" r:id="rId4" imgW="9144000" imgH="3878640" progId="">
              <p:embed/>
            </p:oleObj>
          </a:graphicData>
        </a:graphic>
      </p:graphicFrame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1240525" y="1447800"/>
            <a:ext cx="2451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latin typeface="Times New Roman" pitchFamily="18" charset="0"/>
                <a:cs typeface="Times New Roman" pitchFamily="18" charset="0"/>
              </a:rPr>
              <a:t>USS Dolphin</a:t>
            </a:r>
          </a:p>
          <a:p>
            <a:pPr algn="ctr"/>
            <a:r>
              <a:rPr lang="en-US" b="0" dirty="0">
                <a:latin typeface="Times New Roman" pitchFamily="18" charset="0"/>
                <a:cs typeface="Times New Roman" pitchFamily="18" charset="0"/>
              </a:rPr>
              <a:t>AGSS-555</a:t>
            </a:r>
          </a:p>
        </p:txBody>
      </p:sp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1279801" y="5154613"/>
            <a:ext cx="2536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L = 165 feet</a:t>
            </a:r>
          </a:p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Diesel/Electric</a:t>
            </a:r>
          </a:p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3000 feet depth!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109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NR1</a:t>
            </a: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728558" y="5334000"/>
            <a:ext cx="24160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L = 145 feet</a:t>
            </a:r>
          </a:p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Nuclear</a:t>
            </a:r>
          </a:p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2400 feet depth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10.2 Submarine Construction &amp; Layout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/>
              <a:t>Hydrostatic pressure is the biggest concern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Transverse frames dominate “skeleton”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err="1"/>
              <a:t>P</a:t>
            </a:r>
            <a:r>
              <a:rPr lang="en-US" sz="2400" baseline="-25000" dirty="0" err="1"/>
              <a:t>abs</a:t>
            </a:r>
            <a:r>
              <a:rPr lang="en-US" sz="2400" dirty="0"/>
              <a:t>=</a:t>
            </a:r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r>
              <a:rPr lang="en-US" sz="2400" dirty="0" err="1"/>
              <a:t>+</a:t>
            </a:r>
            <a:r>
              <a:rPr lang="en-US" sz="2400" dirty="0" err="1">
                <a:latin typeface="Symbol" pitchFamily="18" charset="2"/>
              </a:rPr>
              <a:t>r</a:t>
            </a:r>
            <a:r>
              <a:rPr lang="en-US" sz="2400" dirty="0" err="1"/>
              <a:t>gz</a:t>
            </a:r>
            <a:r>
              <a:rPr lang="en-US" sz="2400" dirty="0"/>
              <a:t> (</a:t>
            </a:r>
            <a:r>
              <a:rPr lang="en-US" sz="2400" dirty="0" err="1"/>
              <a:t>P</a:t>
            </a:r>
            <a:r>
              <a:rPr lang="en-US" sz="2400" baseline="-25000" dirty="0" err="1"/>
              <a:t>gage</a:t>
            </a:r>
            <a:r>
              <a:rPr lang="en-US" sz="2400" dirty="0"/>
              <a:t>=</a:t>
            </a:r>
            <a:r>
              <a:rPr lang="en-US" sz="2400" dirty="0" err="1">
                <a:latin typeface="Symbol" pitchFamily="18" charset="2"/>
              </a:rPr>
              <a:t>r</a:t>
            </a:r>
            <a:r>
              <a:rPr lang="en-US" sz="2400" dirty="0" err="1"/>
              <a:t>gz</a:t>
            </a:r>
            <a:r>
              <a:rPr lang="en-US" sz="2400" dirty="0"/>
              <a:t>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Pressure rises ~3atm or ~44psi per 100ft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Only pressure hull (“People Tank”) has to support this pressure difference.  (MBTs &amp; superstructure do </a:t>
            </a:r>
            <a:r>
              <a:rPr lang="en-US" sz="2400" dirty="0" smtClean="0"/>
              <a:t>not)</a:t>
            </a:r>
            <a:endParaRPr lang="en-US" sz="24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Hull circularity is required to avoid stress concentration and hull failure.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Only Electric Boat (Groton, CT) and Newport News (VA) are certified to build modern US Navy nuclear submarines.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File0001"/>
          <p:cNvPicPr/>
          <p:nvPr/>
        </p:nvPicPr>
        <p:blipFill>
          <a:blip r:embed="rId2" cstate="print"/>
          <a:srcRect l="4707" t="5479" r="18916" b="5163"/>
          <a:stretch>
            <a:fillRect/>
          </a:stretch>
        </p:blipFill>
        <p:spPr bwMode="auto">
          <a:xfrm rot="5400000">
            <a:off x="1919288" y="-1481136"/>
            <a:ext cx="5286373" cy="882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Inner Hull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609600" y="160020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Holds the pressure sensitive equipment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(including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endPara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crew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!)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Must withstand hydrostatic pressure at ops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Transversely framed with thick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plating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Strength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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$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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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space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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but depth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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Advanced materials needed due to high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Outer Hull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Smooth fairing over non-pressure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sensitive 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equipment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such as ballast and trim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tanks and 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anchors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improve vessel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hydrodynamics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High strength not required so made of mild 	steels and fiberglass.</a:t>
            </a:r>
          </a:p>
          <a:p>
            <a:pPr>
              <a:buFontTx/>
              <a:buChar char="•"/>
            </a:pP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Anechoic (“free from echoes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reverberation”)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material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outer hull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decrease sonar 	signature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General Arrangements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0" y="1295400"/>
            <a:ext cx="37857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Main Ballast Tanks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Variable Ballast Tanks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2423" name="Object 7"/>
          <p:cNvGraphicFramePr>
            <a:graphicFrameLocks noChangeAspect="1"/>
          </p:cNvGraphicFramePr>
          <p:nvPr/>
        </p:nvGraphicFramePr>
        <p:xfrm>
          <a:off x="1143000" y="1905000"/>
          <a:ext cx="7467600" cy="2232025"/>
        </p:xfrm>
        <a:graphic>
          <a:graphicData uri="http://schemas.openxmlformats.org/presentationml/2006/ole">
            <p:oleObj spid="_x0000_s572423" name="Drawing" r:id="rId3" imgW="6762600" imgH="2048040" progId="">
              <p:embed/>
            </p:oleObj>
          </a:graphicData>
        </a:graphic>
      </p:graphicFrame>
      <p:graphicFrame>
        <p:nvGraphicFramePr>
          <p:cNvPr id="572424" name="Object 8"/>
          <p:cNvGraphicFramePr>
            <a:graphicFrameLocks noChangeAspect="1"/>
          </p:cNvGraphicFramePr>
          <p:nvPr/>
        </p:nvGraphicFramePr>
        <p:xfrm>
          <a:off x="1219200" y="4778375"/>
          <a:ext cx="7315200" cy="2079625"/>
        </p:xfrm>
        <a:graphic>
          <a:graphicData uri="http://schemas.openxmlformats.org/presentationml/2006/ole">
            <p:oleObj spid="_x0000_s572424" name="Drawing" r:id="rId4" imgW="6676920" imgH="1895400" progId="">
              <p:embed/>
            </p:oleObj>
          </a:graphicData>
        </a:graphic>
      </p:graphicFrame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4251325" y="2754313"/>
            <a:ext cx="1687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hlink"/>
                </a:solidFill>
              </a:rPr>
              <a:t>PRESSURE HULL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Ballast Tanks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(MBT)</a:t>
            </a:r>
          </a:p>
        </p:txBody>
      </p:sp>
      <p:sp>
        <p:nvSpPr>
          <p:cNvPr id="573448" name="Rectangle 8"/>
          <p:cNvSpPr>
            <a:spLocks noChangeArrowheads="1"/>
          </p:cNvSpPr>
          <p:nvPr/>
        </p:nvSpPr>
        <p:spPr bwMode="auto">
          <a:xfrm>
            <a:off x="0" y="14478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tanks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Alter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positive buoyancy on surface 	(empty) to near neutral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buoyancy when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submerged (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full)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Main Ballast Tanks are “soft tanks”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do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need to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withstand submerged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hydrostatic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pressure (located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inner &amp; outer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hulls)</a:t>
            </a:r>
            <a:endParaRPr lang="en-US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Variable Ballast Tanks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 Control Tank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(DCT)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Alter buoyancy once submerged.  </a:t>
            </a:r>
          </a:p>
          <a:p>
            <a:pPr lvl="1">
              <a:buFontTx/>
              <a:buChar char="–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Compensates for environmental factors (water 	density changes).</a:t>
            </a:r>
          </a:p>
          <a:p>
            <a:pPr lvl="2">
              <a:buFontTx/>
              <a:buChar char="–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‘Hard tank’ because it can be pressurized (has access to outside of pressure hull).</a:t>
            </a:r>
          </a:p>
          <a:p>
            <a:pPr lvl="1">
              <a:buFontTx/>
              <a:buChar char="–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Trim Tanks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(FTT/ATT)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‘Soft tanks’ shift water to control trim (internal)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10.3 Submarine Hydrostatics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To maintain depth control, the goal is “Neutral Buoyancy”.  Impacted by anything which changes the weight/volume (density) of water or submarine:</a:t>
            </a:r>
          </a:p>
          <a:p>
            <a:pPr marL="742950" lvl="1" indent="-285750"/>
            <a:r>
              <a:rPr lang="en-US" dirty="0"/>
              <a:t>Salinity</a:t>
            </a:r>
          </a:p>
          <a:p>
            <a:pPr marL="742950" lvl="1" indent="-285750"/>
            <a:r>
              <a:rPr lang="en-US" dirty="0"/>
              <a:t>Temperature</a:t>
            </a:r>
          </a:p>
          <a:p>
            <a:pPr marL="742950" lvl="1" indent="-285750"/>
            <a:r>
              <a:rPr lang="en-US" dirty="0"/>
              <a:t>Pressure/depth</a:t>
            </a:r>
          </a:p>
          <a:p>
            <a:pPr marL="742950" lvl="1" indent="-285750"/>
            <a:r>
              <a:rPr lang="en-US" dirty="0"/>
              <a:t>Use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=F</a:t>
            </a:r>
            <a:r>
              <a:rPr lang="en-US" baseline="-25000" dirty="0"/>
              <a:t>B</a:t>
            </a:r>
            <a:r>
              <a:rPr lang="en-US" dirty="0"/>
              <a:t>=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dirty="0" err="1"/>
              <a:t>gV</a:t>
            </a:r>
            <a:r>
              <a:rPr lang="en-US" dirty="0"/>
              <a:t> to calculate changes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 HOLLAND</a:t>
            </a:r>
            <a:endParaRPr lang="en-US" dirty="0"/>
          </a:p>
        </p:txBody>
      </p:sp>
      <p:pic>
        <p:nvPicPr>
          <p:cNvPr id="726020" name="Picture 4" descr="http://gotdolphins.org/files/QuickSiteImages/0008-holland-submarine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75895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Hull Form Characteristics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sz="2800" dirty="0"/>
              <a:t>Surfaced:</a:t>
            </a:r>
          </a:p>
          <a:p>
            <a:pPr marL="742950" lvl="1" indent="-285750"/>
            <a:r>
              <a:rPr lang="en-US" sz="2400" dirty="0"/>
              <a:t>Similar to Surface Ship, KM</a:t>
            </a:r>
            <a:r>
              <a:rPr lang="en-US" sz="2400" baseline="-25000" dirty="0"/>
              <a:t>L</a:t>
            </a:r>
            <a:r>
              <a:rPr lang="en-US" sz="2400" dirty="0"/>
              <a:t>&gt;&gt;KM</a:t>
            </a:r>
            <a:r>
              <a:rPr lang="en-US" sz="2400" baseline="-25000" dirty="0"/>
              <a:t>T</a:t>
            </a:r>
          </a:p>
          <a:p>
            <a:pPr marL="742950" lvl="1" indent="-285750"/>
            <a:r>
              <a:rPr lang="en-US" sz="2400" dirty="0"/>
              <a:t>G is </a:t>
            </a:r>
            <a:r>
              <a:rPr lang="en-US" sz="2400" b="1" u="sng" dirty="0"/>
              <a:t>BELOW</a:t>
            </a:r>
            <a:r>
              <a:rPr lang="en-US" sz="2400" dirty="0"/>
              <a:t> B and M</a:t>
            </a:r>
            <a:r>
              <a:rPr lang="en-US" sz="2400" baseline="-25000" dirty="0"/>
              <a:t>T</a:t>
            </a:r>
            <a:endParaRPr lang="en-US" sz="2400" dirty="0"/>
          </a:p>
          <a:p>
            <a:r>
              <a:rPr lang="en-US" sz="2800" dirty="0"/>
              <a:t>Submerged:</a:t>
            </a:r>
          </a:p>
          <a:p>
            <a:pPr marL="742950" lvl="1" indent="-285750"/>
            <a:r>
              <a:rPr lang="en-US" sz="2400" dirty="0"/>
              <a:t>B=M</a:t>
            </a:r>
            <a:r>
              <a:rPr lang="en-US" sz="2400" baseline="-25000" dirty="0"/>
              <a:t>T</a:t>
            </a:r>
          </a:p>
          <a:p>
            <a:r>
              <a:rPr lang="en-US" sz="2800" dirty="0"/>
              <a:t>Transition:</a:t>
            </a:r>
          </a:p>
          <a:p>
            <a:pPr marL="742950" lvl="1" indent="-285750"/>
            <a:r>
              <a:rPr lang="en-US" sz="2400" dirty="0"/>
              <a:t>Free Surfaces in MBTs</a:t>
            </a:r>
            <a:br>
              <a:rPr lang="en-US" sz="2400" dirty="0"/>
            </a:br>
            <a:r>
              <a:rPr lang="en-US" sz="2400" dirty="0"/>
              <a:t>raise </a:t>
            </a:r>
            <a:r>
              <a:rPr lang="en-US" sz="2400" dirty="0" err="1"/>
              <a:t>G</a:t>
            </a:r>
            <a:r>
              <a:rPr lang="en-US" sz="2400" baseline="-25000" dirty="0" err="1"/>
              <a:t>eff</a:t>
            </a:r>
            <a:r>
              <a:rPr lang="en-US" sz="2400" dirty="0"/>
              <a:t>, temporarily</a:t>
            </a:r>
            <a:br>
              <a:rPr lang="en-US" sz="2400" dirty="0"/>
            </a:br>
            <a:r>
              <a:rPr lang="en-US" sz="2400" dirty="0"/>
              <a:t>degrading stability</a:t>
            </a:r>
          </a:p>
          <a:p>
            <a:pPr>
              <a:buFontTx/>
              <a:buChar char="–"/>
            </a:pPr>
            <a:endParaRPr lang="en-US" sz="2400" dirty="0"/>
          </a:p>
        </p:txBody>
      </p:sp>
      <p:sp>
        <p:nvSpPr>
          <p:cNvPr id="685060" name="Line 4"/>
          <p:cNvSpPr>
            <a:spLocks noChangeShapeType="1"/>
          </p:cNvSpPr>
          <p:nvPr/>
        </p:nvSpPr>
        <p:spPr bwMode="auto">
          <a:xfrm>
            <a:off x="4557713" y="372427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1" name="Line 5"/>
          <p:cNvSpPr>
            <a:spLocks noChangeShapeType="1"/>
          </p:cNvSpPr>
          <p:nvPr/>
        </p:nvSpPr>
        <p:spPr bwMode="auto">
          <a:xfrm>
            <a:off x="5091113" y="3419475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5624513" y="3724275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3" name="Line 7"/>
          <p:cNvSpPr>
            <a:spLocks noChangeShapeType="1"/>
          </p:cNvSpPr>
          <p:nvPr/>
        </p:nvSpPr>
        <p:spPr bwMode="auto">
          <a:xfrm>
            <a:off x="4557713" y="494347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 flipV="1">
            <a:off x="4419600" y="4257675"/>
            <a:ext cx="4724400" cy="9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4924425" y="4956175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85066" name="Rectangle 10"/>
          <p:cNvSpPr>
            <a:spLocks noChangeArrowheads="1"/>
          </p:cNvSpPr>
          <p:nvPr/>
        </p:nvSpPr>
        <p:spPr bwMode="auto">
          <a:xfrm>
            <a:off x="5153025" y="4422775"/>
            <a:ext cx="300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5229225" y="3736975"/>
            <a:ext cx="30956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85068" name="Rectangle 12"/>
          <p:cNvSpPr>
            <a:spLocks noChangeArrowheads="1"/>
          </p:cNvSpPr>
          <p:nvPr/>
        </p:nvSpPr>
        <p:spPr bwMode="auto">
          <a:xfrm>
            <a:off x="5229225" y="3203575"/>
            <a:ext cx="409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1400" b="0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85069" name="Oval 13"/>
          <p:cNvSpPr>
            <a:spLocks noChangeArrowheads="1"/>
          </p:cNvSpPr>
          <p:nvPr/>
        </p:nvSpPr>
        <p:spPr bwMode="auto">
          <a:xfrm>
            <a:off x="5053013" y="45370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70" name="Oval 14"/>
          <p:cNvSpPr>
            <a:spLocks noChangeArrowheads="1"/>
          </p:cNvSpPr>
          <p:nvPr/>
        </p:nvSpPr>
        <p:spPr bwMode="auto">
          <a:xfrm>
            <a:off x="5053013" y="39274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71" name="Oval 15"/>
          <p:cNvSpPr>
            <a:spLocks noChangeArrowheads="1"/>
          </p:cNvSpPr>
          <p:nvPr/>
        </p:nvSpPr>
        <p:spPr bwMode="auto">
          <a:xfrm>
            <a:off x="5053013" y="33178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72" name="Rectangle 16"/>
          <p:cNvSpPr>
            <a:spLocks noChangeArrowheads="1"/>
          </p:cNvSpPr>
          <p:nvPr/>
        </p:nvSpPr>
        <p:spPr bwMode="auto">
          <a:xfrm>
            <a:off x="4495800" y="2743200"/>
            <a:ext cx="10937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</a:rPr>
              <a:t>Surface Ship</a:t>
            </a:r>
          </a:p>
        </p:txBody>
      </p:sp>
      <p:sp>
        <p:nvSpPr>
          <p:cNvPr id="685073" name="Oval 17"/>
          <p:cNvSpPr>
            <a:spLocks noChangeArrowheads="1"/>
          </p:cNvSpPr>
          <p:nvPr/>
        </p:nvSpPr>
        <p:spPr bwMode="auto">
          <a:xfrm>
            <a:off x="5791200" y="3571875"/>
            <a:ext cx="1676400" cy="1676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Line 18"/>
          <p:cNvSpPr>
            <a:spLocks noChangeShapeType="1"/>
          </p:cNvSpPr>
          <p:nvPr/>
        </p:nvSpPr>
        <p:spPr bwMode="auto">
          <a:xfrm>
            <a:off x="6477000" y="44100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6629400" y="2962275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76" name="Rectangle 20"/>
          <p:cNvSpPr>
            <a:spLocks noChangeArrowheads="1"/>
          </p:cNvSpPr>
          <p:nvPr/>
        </p:nvSpPr>
        <p:spPr bwMode="auto">
          <a:xfrm>
            <a:off x="6691313" y="51847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85077" name="Rectangle 21"/>
          <p:cNvSpPr>
            <a:spLocks noChangeArrowheads="1"/>
          </p:cNvSpPr>
          <p:nvPr/>
        </p:nvSpPr>
        <p:spPr bwMode="auto">
          <a:xfrm>
            <a:off x="6691313" y="48799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85078" name="Rectangle 22"/>
          <p:cNvSpPr>
            <a:spLocks noChangeArrowheads="1"/>
          </p:cNvSpPr>
          <p:nvPr/>
        </p:nvSpPr>
        <p:spPr bwMode="auto">
          <a:xfrm>
            <a:off x="6691313" y="4498975"/>
            <a:ext cx="3000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5079" name="Rectangle 23"/>
          <p:cNvSpPr>
            <a:spLocks noChangeArrowheads="1"/>
          </p:cNvSpPr>
          <p:nvPr/>
        </p:nvSpPr>
        <p:spPr bwMode="auto">
          <a:xfrm>
            <a:off x="6691313" y="4270375"/>
            <a:ext cx="409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1400" b="0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85080" name="Oval 24"/>
          <p:cNvSpPr>
            <a:spLocks noChangeArrowheads="1"/>
          </p:cNvSpPr>
          <p:nvPr/>
        </p:nvSpPr>
        <p:spPr bwMode="auto">
          <a:xfrm>
            <a:off x="6591300" y="49434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81" name="Oval 25"/>
          <p:cNvSpPr>
            <a:spLocks noChangeArrowheads="1"/>
          </p:cNvSpPr>
          <p:nvPr/>
        </p:nvSpPr>
        <p:spPr bwMode="auto">
          <a:xfrm>
            <a:off x="6591300" y="46386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82" name="Oval 26"/>
          <p:cNvSpPr>
            <a:spLocks noChangeArrowheads="1"/>
          </p:cNvSpPr>
          <p:nvPr/>
        </p:nvSpPr>
        <p:spPr bwMode="auto">
          <a:xfrm>
            <a:off x="6591300" y="43719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83" name="Line 27"/>
          <p:cNvSpPr>
            <a:spLocks noChangeShapeType="1"/>
          </p:cNvSpPr>
          <p:nvPr/>
        </p:nvSpPr>
        <p:spPr bwMode="auto">
          <a:xfrm flipV="1">
            <a:off x="6553200" y="30384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84" name="Line 28"/>
          <p:cNvSpPr>
            <a:spLocks noChangeShapeType="1"/>
          </p:cNvSpPr>
          <p:nvPr/>
        </p:nvSpPr>
        <p:spPr bwMode="auto">
          <a:xfrm flipV="1">
            <a:off x="6705600" y="30384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85" name="Line 29"/>
          <p:cNvSpPr>
            <a:spLocks noChangeShapeType="1"/>
          </p:cNvSpPr>
          <p:nvPr/>
        </p:nvSpPr>
        <p:spPr bwMode="auto">
          <a:xfrm>
            <a:off x="6553200" y="3048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86" name="Rectangle 30"/>
          <p:cNvSpPr>
            <a:spLocks noChangeArrowheads="1"/>
          </p:cNvSpPr>
          <p:nvPr/>
        </p:nvSpPr>
        <p:spPr bwMode="auto">
          <a:xfrm>
            <a:off x="6248400" y="3190875"/>
            <a:ext cx="3048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87" name="Rectangle 31"/>
          <p:cNvSpPr>
            <a:spLocks noChangeArrowheads="1"/>
          </p:cNvSpPr>
          <p:nvPr/>
        </p:nvSpPr>
        <p:spPr bwMode="auto">
          <a:xfrm>
            <a:off x="6705600" y="3190875"/>
            <a:ext cx="3048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88" name="Rectangle 32"/>
          <p:cNvSpPr>
            <a:spLocks noChangeArrowheads="1"/>
          </p:cNvSpPr>
          <p:nvPr/>
        </p:nvSpPr>
        <p:spPr bwMode="auto">
          <a:xfrm>
            <a:off x="5791200" y="2590800"/>
            <a:ext cx="16271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</a:rPr>
              <a:t>Surfaced Submarine</a:t>
            </a:r>
          </a:p>
        </p:txBody>
      </p:sp>
      <p:sp>
        <p:nvSpPr>
          <p:cNvPr id="685089" name="Rectangle 33"/>
          <p:cNvSpPr>
            <a:spLocks noChangeArrowheads="1"/>
          </p:cNvSpPr>
          <p:nvPr/>
        </p:nvSpPr>
        <p:spPr bwMode="auto">
          <a:xfrm>
            <a:off x="7773988" y="3659188"/>
            <a:ext cx="9906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Submerged</a:t>
            </a:r>
          </a:p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Submarine</a:t>
            </a:r>
          </a:p>
        </p:txBody>
      </p:sp>
      <p:sp>
        <p:nvSpPr>
          <p:cNvPr id="685090" name="Oval 34"/>
          <p:cNvSpPr>
            <a:spLocks noChangeArrowheads="1"/>
          </p:cNvSpPr>
          <p:nvPr/>
        </p:nvSpPr>
        <p:spPr bwMode="auto">
          <a:xfrm>
            <a:off x="7391400" y="4943475"/>
            <a:ext cx="1676400" cy="1676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91" name="Line 35"/>
          <p:cNvSpPr>
            <a:spLocks noChangeShapeType="1"/>
          </p:cNvSpPr>
          <p:nvPr/>
        </p:nvSpPr>
        <p:spPr bwMode="auto">
          <a:xfrm>
            <a:off x="8077200" y="57816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92" name="Line 36"/>
          <p:cNvSpPr>
            <a:spLocks noChangeShapeType="1"/>
          </p:cNvSpPr>
          <p:nvPr/>
        </p:nvSpPr>
        <p:spPr bwMode="auto">
          <a:xfrm>
            <a:off x="8229600" y="4333875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93" name="Rectangle 37"/>
          <p:cNvSpPr>
            <a:spLocks noChangeArrowheads="1"/>
          </p:cNvSpPr>
          <p:nvPr/>
        </p:nvSpPr>
        <p:spPr bwMode="auto">
          <a:xfrm>
            <a:off x="8291513" y="65563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K</a:t>
            </a:r>
          </a:p>
        </p:txBody>
      </p:sp>
      <p:sp>
        <p:nvSpPr>
          <p:cNvPr id="685094" name="Rectangle 38"/>
          <p:cNvSpPr>
            <a:spLocks noChangeArrowheads="1"/>
          </p:cNvSpPr>
          <p:nvPr/>
        </p:nvSpPr>
        <p:spPr bwMode="auto">
          <a:xfrm>
            <a:off x="8291513" y="6251575"/>
            <a:ext cx="309562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85095" name="Rectangle 39"/>
          <p:cNvSpPr>
            <a:spLocks noChangeArrowheads="1"/>
          </p:cNvSpPr>
          <p:nvPr/>
        </p:nvSpPr>
        <p:spPr bwMode="auto">
          <a:xfrm>
            <a:off x="7848600" y="5638800"/>
            <a:ext cx="300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85096" name="Rectangle 40"/>
          <p:cNvSpPr>
            <a:spLocks noChangeArrowheads="1"/>
          </p:cNvSpPr>
          <p:nvPr/>
        </p:nvSpPr>
        <p:spPr bwMode="auto">
          <a:xfrm>
            <a:off x="8291513" y="5641975"/>
            <a:ext cx="4095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US" sz="1400" b="0" baseline="-2500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85097" name="Oval 41"/>
          <p:cNvSpPr>
            <a:spLocks noChangeArrowheads="1"/>
          </p:cNvSpPr>
          <p:nvPr/>
        </p:nvSpPr>
        <p:spPr bwMode="auto">
          <a:xfrm>
            <a:off x="8191500" y="63150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98" name="Oval 42"/>
          <p:cNvSpPr>
            <a:spLocks noChangeArrowheads="1"/>
          </p:cNvSpPr>
          <p:nvPr/>
        </p:nvSpPr>
        <p:spPr bwMode="auto">
          <a:xfrm>
            <a:off x="8191500" y="5743575"/>
            <a:ext cx="76200" cy="76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099" name="Line 43"/>
          <p:cNvSpPr>
            <a:spLocks noChangeShapeType="1"/>
          </p:cNvSpPr>
          <p:nvPr/>
        </p:nvSpPr>
        <p:spPr bwMode="auto">
          <a:xfrm flipV="1">
            <a:off x="8153400" y="44100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100" name="Line 44"/>
          <p:cNvSpPr>
            <a:spLocks noChangeShapeType="1"/>
          </p:cNvSpPr>
          <p:nvPr/>
        </p:nvSpPr>
        <p:spPr bwMode="auto">
          <a:xfrm flipV="1">
            <a:off x="8305800" y="44100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101" name="Line 45"/>
          <p:cNvSpPr>
            <a:spLocks noChangeShapeType="1"/>
          </p:cNvSpPr>
          <p:nvPr/>
        </p:nvSpPr>
        <p:spPr bwMode="auto">
          <a:xfrm>
            <a:off x="8153400" y="4419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102" name="Rectangle 46"/>
          <p:cNvSpPr>
            <a:spLocks noChangeArrowheads="1"/>
          </p:cNvSpPr>
          <p:nvPr/>
        </p:nvSpPr>
        <p:spPr bwMode="auto">
          <a:xfrm>
            <a:off x="7848600" y="4562475"/>
            <a:ext cx="3048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5103" name="Rectangle 47"/>
          <p:cNvSpPr>
            <a:spLocks noChangeArrowheads="1"/>
          </p:cNvSpPr>
          <p:nvPr/>
        </p:nvSpPr>
        <p:spPr bwMode="auto">
          <a:xfrm>
            <a:off x="8305800" y="4562475"/>
            <a:ext cx="3048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Hydrostatics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Static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equilibrium and Archimedes Principle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apply to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as well 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Unlike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ships, subs must actively pursue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equilibrium 	when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submerged due to changes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density 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volume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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Depth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Tanks &amp; trim tanks are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Hydrostatic Challenges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0724" name="Rectangle 4"/>
          <p:cNvSpPr>
            <a:spLocks noChangeArrowheads="1"/>
          </p:cNvSpPr>
          <p:nvPr/>
        </p:nvSpPr>
        <p:spPr bwMode="auto">
          <a:xfrm>
            <a:off x="1143000" y="1624013"/>
            <a:ext cx="68008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 NEUTRAL BUOYANCY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Salinity Effects</a:t>
            </a: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Water Temperature Effects</a:t>
            </a: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Depth Effects</a:t>
            </a:r>
          </a:p>
          <a:p>
            <a:pPr lvl="1"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MAINTAIN NEUTRAL TRIM AND LIST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Transverse Weight Shifts</a:t>
            </a: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Longitudinal Weight Shifts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Hydrostatics (Salinity Effects)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914400" y="2438400"/>
            <a:ext cx="7924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Decreased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less 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smtClean="0">
                <a:solidFill>
                  <a:schemeClr val="tx1"/>
                </a:solidFill>
                <a:latin typeface="GreekC"/>
                <a:cs typeface="GreekC"/>
              </a:rPr>
              <a:t>∆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Must pump water out of DCT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Changes in salinity common near river estuaries or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polar ice 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1508125" y="1660525"/>
            <a:ext cx="5703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Water density (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as salinity level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Hydrostatics (Temperature Effects)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838200" y="2286000"/>
            <a:ext cx="7772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Decreased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less 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800" b="0" dirty="0" smtClean="0">
                <a:solidFill>
                  <a:schemeClr val="tx1"/>
                </a:solidFill>
                <a:latin typeface="GreekC"/>
                <a:cs typeface="GreekC"/>
                <a:sym typeface="Symbol" pitchFamily="18" charset="2"/>
              </a:rPr>
              <a:t>∆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Must pump water out of DCT to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compensate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Changes in temperature near river estuaries or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ocean currents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1524000" y="1524000"/>
            <a:ext cx="5575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Water density (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as temperature 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Hydrostatics (Depth Effects)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990600" y="1752600"/>
            <a:ext cx="75438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As depth increases, sub is “squeezed”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	volume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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decreases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Decreased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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less 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smtClean="0">
                <a:solidFill>
                  <a:schemeClr val="tx1"/>
                </a:solidFill>
                <a:latin typeface="GreekC"/>
                <a:cs typeface="GreekC"/>
              </a:rPr>
              <a:t>∆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Must pump water out of DCT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Anechoic tiles cause additional volume loss as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they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Weight Shifts</a:t>
            </a:r>
          </a:p>
        </p:txBody>
      </p:sp>
      <p:sp>
        <p:nvSpPr>
          <p:cNvPr id="630787" name="Line 3"/>
          <p:cNvSpPr>
            <a:spLocks noChangeShapeType="1"/>
          </p:cNvSpPr>
          <p:nvPr/>
        </p:nvSpPr>
        <p:spPr bwMode="auto">
          <a:xfrm>
            <a:off x="1371600" y="5257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88" name="Line 4"/>
          <p:cNvSpPr>
            <a:spLocks noChangeShapeType="1"/>
          </p:cNvSpPr>
          <p:nvPr/>
        </p:nvSpPr>
        <p:spPr bwMode="auto">
          <a:xfrm>
            <a:off x="1524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89" name="Oval 5"/>
          <p:cNvSpPr>
            <a:spLocks noChangeArrowheads="1"/>
          </p:cNvSpPr>
          <p:nvPr/>
        </p:nvSpPr>
        <p:spPr bwMode="auto">
          <a:xfrm>
            <a:off x="76200" y="3810000"/>
            <a:ext cx="2895600" cy="2895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790" name="Line 6"/>
          <p:cNvSpPr>
            <a:spLocks noChangeShapeType="1"/>
          </p:cNvSpPr>
          <p:nvPr/>
        </p:nvSpPr>
        <p:spPr bwMode="auto">
          <a:xfrm flipV="1">
            <a:off x="533400" y="3124200"/>
            <a:ext cx="2743200" cy="3352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1" name="Line 7"/>
          <p:cNvSpPr>
            <a:spLocks noChangeShapeType="1"/>
          </p:cNvSpPr>
          <p:nvPr/>
        </p:nvSpPr>
        <p:spPr bwMode="auto">
          <a:xfrm flipV="1">
            <a:off x="2286000" y="3048000"/>
            <a:ext cx="838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2" name="Line 8"/>
          <p:cNvSpPr>
            <a:spLocks noChangeShapeType="1"/>
          </p:cNvSpPr>
          <p:nvPr/>
        </p:nvSpPr>
        <p:spPr bwMode="auto">
          <a:xfrm flipV="1">
            <a:off x="2590800" y="3276600"/>
            <a:ext cx="838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3" name="Line 9"/>
          <p:cNvSpPr>
            <a:spLocks noChangeShapeType="1"/>
          </p:cNvSpPr>
          <p:nvPr/>
        </p:nvSpPr>
        <p:spPr bwMode="auto">
          <a:xfrm flipH="1" flipV="1">
            <a:off x="3124200" y="3048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4" name="Line 10"/>
          <p:cNvSpPr>
            <a:spLocks noChangeShapeType="1"/>
          </p:cNvSpPr>
          <p:nvPr/>
        </p:nvSpPr>
        <p:spPr bwMode="auto">
          <a:xfrm flipH="1" flipV="1">
            <a:off x="3200400" y="3581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5" name="Line 11"/>
          <p:cNvSpPr>
            <a:spLocks noChangeShapeType="1"/>
          </p:cNvSpPr>
          <p:nvPr/>
        </p:nvSpPr>
        <p:spPr bwMode="auto">
          <a:xfrm flipH="1" flipV="1">
            <a:off x="3124200" y="3657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6" name="Line 12"/>
          <p:cNvSpPr>
            <a:spLocks noChangeShapeType="1"/>
          </p:cNvSpPr>
          <p:nvPr/>
        </p:nvSpPr>
        <p:spPr bwMode="auto">
          <a:xfrm flipH="1" flipV="1">
            <a:off x="2590800" y="31242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7" name="Line 13"/>
          <p:cNvSpPr>
            <a:spLocks noChangeShapeType="1"/>
          </p:cNvSpPr>
          <p:nvPr/>
        </p:nvSpPr>
        <p:spPr bwMode="auto">
          <a:xfrm flipH="1" flipV="1">
            <a:off x="2514600" y="3200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8" name="Line 14"/>
          <p:cNvSpPr>
            <a:spLocks noChangeShapeType="1"/>
          </p:cNvSpPr>
          <p:nvPr/>
        </p:nvSpPr>
        <p:spPr bwMode="auto">
          <a:xfrm flipH="1">
            <a:off x="3429000" y="38100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9" name="Line 15"/>
          <p:cNvSpPr>
            <a:spLocks noChangeShapeType="1"/>
          </p:cNvSpPr>
          <p:nvPr/>
        </p:nvSpPr>
        <p:spPr bwMode="auto">
          <a:xfrm flipH="1">
            <a:off x="2514600" y="31242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0" name="Line 16"/>
          <p:cNvSpPr>
            <a:spLocks noChangeShapeType="1"/>
          </p:cNvSpPr>
          <p:nvPr/>
        </p:nvSpPr>
        <p:spPr bwMode="auto">
          <a:xfrm>
            <a:off x="1524000" y="4648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1" name="Line 17"/>
          <p:cNvSpPr>
            <a:spLocks noChangeShapeType="1"/>
          </p:cNvSpPr>
          <p:nvPr/>
        </p:nvSpPr>
        <p:spPr bwMode="auto">
          <a:xfrm flipH="1" flipV="1">
            <a:off x="1066800" y="5867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2" name="Line 18"/>
          <p:cNvSpPr>
            <a:spLocks noChangeShapeType="1"/>
          </p:cNvSpPr>
          <p:nvPr/>
        </p:nvSpPr>
        <p:spPr bwMode="auto">
          <a:xfrm flipH="1">
            <a:off x="1219200" y="58674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3" name="Line 19"/>
          <p:cNvSpPr>
            <a:spLocks noChangeShapeType="1"/>
          </p:cNvSpPr>
          <p:nvPr/>
        </p:nvSpPr>
        <p:spPr bwMode="auto">
          <a:xfrm flipH="1" flipV="1">
            <a:off x="1143000" y="57150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4" name="Line 20"/>
          <p:cNvSpPr>
            <a:spLocks noChangeShapeType="1"/>
          </p:cNvSpPr>
          <p:nvPr/>
        </p:nvSpPr>
        <p:spPr bwMode="auto">
          <a:xfrm flipH="1" flipV="1">
            <a:off x="1524000" y="3810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5" name="Line 21"/>
          <p:cNvSpPr>
            <a:spLocks noChangeShapeType="1"/>
          </p:cNvSpPr>
          <p:nvPr/>
        </p:nvSpPr>
        <p:spPr bwMode="auto">
          <a:xfrm flipH="1" flipV="1">
            <a:off x="1371600" y="4038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6" name="Line 22"/>
          <p:cNvSpPr>
            <a:spLocks noChangeShapeType="1"/>
          </p:cNvSpPr>
          <p:nvPr/>
        </p:nvSpPr>
        <p:spPr bwMode="auto">
          <a:xfrm flipH="1" flipV="1">
            <a:off x="2667000" y="46482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7" name="Line 23"/>
          <p:cNvSpPr>
            <a:spLocks noChangeShapeType="1"/>
          </p:cNvSpPr>
          <p:nvPr/>
        </p:nvSpPr>
        <p:spPr bwMode="auto">
          <a:xfrm flipH="1" flipV="1">
            <a:off x="2514600" y="48768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8" name="Line 24"/>
          <p:cNvSpPr>
            <a:spLocks noChangeShapeType="1"/>
          </p:cNvSpPr>
          <p:nvPr/>
        </p:nvSpPr>
        <p:spPr bwMode="auto">
          <a:xfrm flipV="1">
            <a:off x="1371600" y="3810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9" name="Line 25"/>
          <p:cNvSpPr>
            <a:spLocks noChangeShapeType="1"/>
          </p:cNvSpPr>
          <p:nvPr/>
        </p:nvSpPr>
        <p:spPr bwMode="auto">
          <a:xfrm flipV="1">
            <a:off x="1676400" y="4038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10" name="Line 26"/>
          <p:cNvSpPr>
            <a:spLocks noChangeShapeType="1"/>
          </p:cNvSpPr>
          <p:nvPr/>
        </p:nvSpPr>
        <p:spPr bwMode="auto">
          <a:xfrm flipV="1">
            <a:off x="2514600" y="46482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11" name="Line 27"/>
          <p:cNvSpPr>
            <a:spLocks noChangeShapeType="1"/>
          </p:cNvSpPr>
          <p:nvPr/>
        </p:nvSpPr>
        <p:spPr bwMode="auto">
          <a:xfrm flipV="1">
            <a:off x="2819400" y="4876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12" name="Line 28"/>
          <p:cNvSpPr>
            <a:spLocks noChangeShapeType="1"/>
          </p:cNvSpPr>
          <p:nvPr/>
        </p:nvSpPr>
        <p:spPr bwMode="auto">
          <a:xfrm flipH="1" flipV="1">
            <a:off x="1803043" y="3905516"/>
            <a:ext cx="965915" cy="6922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13" name="Rectangle 29"/>
          <p:cNvSpPr>
            <a:spLocks noChangeArrowheads="1"/>
          </p:cNvSpPr>
          <p:nvPr/>
        </p:nvSpPr>
        <p:spPr bwMode="auto">
          <a:xfrm>
            <a:off x="1415605" y="3733800"/>
            <a:ext cx="434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0814" name="Rectangle 30"/>
          <p:cNvSpPr>
            <a:spLocks noChangeArrowheads="1"/>
          </p:cNvSpPr>
          <p:nvPr/>
        </p:nvSpPr>
        <p:spPr bwMode="auto">
          <a:xfrm>
            <a:off x="2550846" y="4559122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30815" name="Rectangle 31"/>
          <p:cNvSpPr>
            <a:spLocks noChangeArrowheads="1"/>
          </p:cNvSpPr>
          <p:nvPr/>
        </p:nvSpPr>
        <p:spPr bwMode="auto">
          <a:xfrm>
            <a:off x="2020888" y="4038600"/>
            <a:ext cx="2651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30816" name="Rectangle 32"/>
          <p:cNvSpPr>
            <a:spLocks noChangeArrowheads="1"/>
          </p:cNvSpPr>
          <p:nvPr/>
        </p:nvSpPr>
        <p:spPr bwMode="auto">
          <a:xfrm>
            <a:off x="1185863" y="5413375"/>
            <a:ext cx="4143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630817" name="Rectangle 33"/>
          <p:cNvSpPr>
            <a:spLocks noChangeArrowheads="1"/>
          </p:cNvSpPr>
          <p:nvPr/>
        </p:nvSpPr>
        <p:spPr bwMode="auto">
          <a:xfrm>
            <a:off x="1600200" y="50292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30818" name="Oval 34"/>
          <p:cNvSpPr>
            <a:spLocks noChangeArrowheads="1"/>
          </p:cNvSpPr>
          <p:nvPr/>
        </p:nvSpPr>
        <p:spPr bwMode="auto">
          <a:xfrm>
            <a:off x="1460500" y="51943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19" name="Oval 35"/>
          <p:cNvSpPr>
            <a:spLocks noChangeArrowheads="1"/>
          </p:cNvSpPr>
          <p:nvPr/>
        </p:nvSpPr>
        <p:spPr bwMode="auto">
          <a:xfrm>
            <a:off x="990600" y="57912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20" name="Oval 36"/>
          <p:cNvSpPr>
            <a:spLocks noChangeArrowheads="1"/>
          </p:cNvSpPr>
          <p:nvPr/>
        </p:nvSpPr>
        <p:spPr bwMode="auto">
          <a:xfrm>
            <a:off x="1460500" y="61722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21" name="Line 37"/>
          <p:cNvSpPr>
            <a:spLocks noChangeShapeType="1"/>
          </p:cNvSpPr>
          <p:nvPr/>
        </p:nvSpPr>
        <p:spPr bwMode="auto">
          <a:xfrm flipV="1">
            <a:off x="1524000" y="495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22" name="Rectangle 38"/>
          <p:cNvSpPr>
            <a:spLocks noChangeArrowheads="1"/>
          </p:cNvSpPr>
          <p:nvPr/>
        </p:nvSpPr>
        <p:spPr bwMode="auto">
          <a:xfrm>
            <a:off x="990600" y="4679950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30823" name="Rectangle 39"/>
          <p:cNvSpPr>
            <a:spLocks noChangeArrowheads="1"/>
          </p:cNvSpPr>
          <p:nvPr/>
        </p:nvSpPr>
        <p:spPr bwMode="auto">
          <a:xfrm>
            <a:off x="563563" y="5565775"/>
            <a:ext cx="503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0824" name="Rectangle 40"/>
          <p:cNvSpPr>
            <a:spLocks noChangeArrowheads="1"/>
          </p:cNvSpPr>
          <p:nvPr/>
        </p:nvSpPr>
        <p:spPr bwMode="auto">
          <a:xfrm>
            <a:off x="1587500" y="6019800"/>
            <a:ext cx="469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30825" name="Line 41"/>
          <p:cNvSpPr>
            <a:spLocks noChangeShapeType="1"/>
          </p:cNvSpPr>
          <p:nvPr/>
        </p:nvSpPr>
        <p:spPr bwMode="auto">
          <a:xfrm>
            <a:off x="1524000" y="6324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26" name="Rectangle 42"/>
          <p:cNvSpPr>
            <a:spLocks noChangeArrowheads="1"/>
          </p:cNvSpPr>
          <p:nvPr/>
        </p:nvSpPr>
        <p:spPr bwMode="auto">
          <a:xfrm>
            <a:off x="1152525" y="6286500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630827" name="Rectangle 43"/>
          <p:cNvSpPr>
            <a:spLocks noChangeArrowheads="1"/>
          </p:cNvSpPr>
          <p:nvPr/>
        </p:nvSpPr>
        <p:spPr bwMode="auto">
          <a:xfrm>
            <a:off x="5375275" y="1220788"/>
            <a:ext cx="3125788" cy="2011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Longitudinal Weight Shift: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tan(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)=opp/adj=G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/G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B;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=(w/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sz="1800" b="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=(w/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US" sz="1800" b="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tan(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) = w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/(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B)=w</a:t>
            </a: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/(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BG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latinLnBrk="1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0828" name="Line 44"/>
          <p:cNvSpPr>
            <a:spLocks noChangeShapeType="1"/>
          </p:cNvSpPr>
          <p:nvPr/>
        </p:nvSpPr>
        <p:spPr bwMode="auto">
          <a:xfrm flipH="1">
            <a:off x="2792569" y="4590244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29" name="Line 45"/>
          <p:cNvSpPr>
            <a:spLocks noChangeShapeType="1"/>
          </p:cNvSpPr>
          <p:nvPr/>
        </p:nvSpPr>
        <p:spPr bwMode="auto">
          <a:xfrm flipH="1">
            <a:off x="1752600" y="38100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0" name="Rectangle 46"/>
          <p:cNvSpPr>
            <a:spLocks noChangeArrowheads="1"/>
          </p:cNvSpPr>
          <p:nvPr/>
        </p:nvSpPr>
        <p:spPr bwMode="auto">
          <a:xfrm>
            <a:off x="338138" y="1220788"/>
            <a:ext cx="3206750" cy="2011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Transverse Weight Shift: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tan(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)=opp/adj=G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/G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B;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=(w/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 t;</a:t>
            </a:r>
          </a:p>
          <a:p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="0" baseline="-2500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=(w/</a:t>
            </a:r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 b="0">
                <a:solidFill>
                  <a:schemeClr val="tx1"/>
                </a:solidFill>
                <a:latin typeface="Times New Roman" pitchFamily="18" charset="0"/>
              </a:rPr>
              <a:t>)t;</a:t>
            </a:r>
          </a:p>
          <a:p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tan(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) = wt/(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B)=wt/(</a:t>
            </a:r>
            <a:r>
              <a:rPr lang="en-US" sz="180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BG</a:t>
            </a:r>
            <a:r>
              <a:rPr lang="en-US" sz="18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latinLnBrk="1"/>
            <a:endParaRPr 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0831" name="Line 47"/>
          <p:cNvSpPr>
            <a:spLocks noChangeShapeType="1"/>
          </p:cNvSpPr>
          <p:nvPr/>
        </p:nvSpPr>
        <p:spPr bwMode="auto">
          <a:xfrm>
            <a:off x="4848225" y="4657725"/>
            <a:ext cx="3505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2" name="Oval 48"/>
          <p:cNvSpPr>
            <a:spLocks noChangeArrowheads="1"/>
          </p:cNvSpPr>
          <p:nvPr/>
        </p:nvSpPr>
        <p:spPr bwMode="auto">
          <a:xfrm>
            <a:off x="7896225" y="4048125"/>
            <a:ext cx="1066800" cy="1066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33" name="Freeform 49"/>
          <p:cNvSpPr>
            <a:spLocks/>
          </p:cNvSpPr>
          <p:nvPr/>
        </p:nvSpPr>
        <p:spPr bwMode="auto">
          <a:xfrm>
            <a:off x="4010025" y="3590925"/>
            <a:ext cx="4497388" cy="1525588"/>
          </a:xfrm>
          <a:custGeom>
            <a:avLst/>
            <a:gdLst/>
            <a:ahLst/>
            <a:cxnLst>
              <a:cxn ang="0">
                <a:pos x="2832" y="288"/>
              </a:cxn>
              <a:cxn ang="0">
                <a:pos x="2736" y="960"/>
              </a:cxn>
              <a:cxn ang="0">
                <a:pos x="528" y="672"/>
              </a:cxn>
              <a:cxn ang="0">
                <a:pos x="0" y="240"/>
              </a:cxn>
              <a:cxn ang="0">
                <a:pos x="624" y="0"/>
              </a:cxn>
              <a:cxn ang="0">
                <a:pos x="2832" y="288"/>
              </a:cxn>
            </a:cxnLst>
            <a:rect l="0" t="0" r="r" b="b"/>
            <a:pathLst>
              <a:path w="2833" h="961">
                <a:moveTo>
                  <a:pt x="2832" y="288"/>
                </a:moveTo>
                <a:lnTo>
                  <a:pt x="2736" y="960"/>
                </a:lnTo>
                <a:lnTo>
                  <a:pt x="528" y="672"/>
                </a:lnTo>
                <a:lnTo>
                  <a:pt x="0" y="240"/>
                </a:lnTo>
                <a:lnTo>
                  <a:pt x="624" y="0"/>
                </a:lnTo>
                <a:lnTo>
                  <a:pt x="2832" y="288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4" name="Line 50"/>
          <p:cNvSpPr>
            <a:spLocks noChangeShapeType="1"/>
          </p:cNvSpPr>
          <p:nvPr/>
        </p:nvSpPr>
        <p:spPr bwMode="auto">
          <a:xfrm>
            <a:off x="5000625" y="3590925"/>
            <a:ext cx="3505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5" name="Line 51"/>
          <p:cNvSpPr>
            <a:spLocks noChangeShapeType="1"/>
          </p:cNvSpPr>
          <p:nvPr/>
        </p:nvSpPr>
        <p:spPr bwMode="auto">
          <a:xfrm flipH="1">
            <a:off x="4010025" y="3590925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6" name="Line 52"/>
          <p:cNvSpPr>
            <a:spLocks noChangeShapeType="1"/>
          </p:cNvSpPr>
          <p:nvPr/>
        </p:nvSpPr>
        <p:spPr bwMode="auto">
          <a:xfrm>
            <a:off x="4010025" y="3971925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7" name="Line 53"/>
          <p:cNvSpPr>
            <a:spLocks noChangeShapeType="1"/>
          </p:cNvSpPr>
          <p:nvPr/>
        </p:nvSpPr>
        <p:spPr bwMode="auto">
          <a:xfrm>
            <a:off x="7515225" y="3286125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8" name="Line 54"/>
          <p:cNvSpPr>
            <a:spLocks noChangeShapeType="1"/>
          </p:cNvSpPr>
          <p:nvPr/>
        </p:nvSpPr>
        <p:spPr bwMode="auto">
          <a:xfrm>
            <a:off x="7667625" y="3514725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39" name="Line 55"/>
          <p:cNvSpPr>
            <a:spLocks noChangeShapeType="1"/>
          </p:cNvSpPr>
          <p:nvPr/>
        </p:nvSpPr>
        <p:spPr bwMode="auto">
          <a:xfrm flipH="1">
            <a:off x="8048625" y="3362325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0" name="Line 56"/>
          <p:cNvSpPr>
            <a:spLocks noChangeShapeType="1"/>
          </p:cNvSpPr>
          <p:nvPr/>
        </p:nvSpPr>
        <p:spPr bwMode="auto">
          <a:xfrm flipH="1">
            <a:off x="7439025" y="3286125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1" name="Line 57"/>
          <p:cNvSpPr>
            <a:spLocks noChangeShapeType="1"/>
          </p:cNvSpPr>
          <p:nvPr/>
        </p:nvSpPr>
        <p:spPr bwMode="auto">
          <a:xfrm flipH="1">
            <a:off x="4010025" y="3362325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2" name="Line 58"/>
          <p:cNvSpPr>
            <a:spLocks noChangeShapeType="1"/>
          </p:cNvSpPr>
          <p:nvPr/>
        </p:nvSpPr>
        <p:spPr bwMode="auto">
          <a:xfrm flipH="1">
            <a:off x="3933825" y="3971925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3" name="Line 59"/>
          <p:cNvSpPr>
            <a:spLocks noChangeShapeType="1"/>
          </p:cNvSpPr>
          <p:nvPr/>
        </p:nvSpPr>
        <p:spPr bwMode="auto">
          <a:xfrm flipH="1">
            <a:off x="4238625" y="4199985"/>
            <a:ext cx="51428" cy="381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4" name="Line 60"/>
          <p:cNvSpPr>
            <a:spLocks noChangeShapeType="1"/>
          </p:cNvSpPr>
          <p:nvPr/>
        </p:nvSpPr>
        <p:spPr bwMode="auto">
          <a:xfrm flipH="1">
            <a:off x="4335289" y="3438525"/>
            <a:ext cx="55736" cy="4092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5" name="Line 61"/>
          <p:cNvSpPr>
            <a:spLocks noChangeShapeType="1"/>
          </p:cNvSpPr>
          <p:nvPr/>
        </p:nvSpPr>
        <p:spPr bwMode="auto">
          <a:xfrm>
            <a:off x="4086225" y="3362325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6" name="Line 62"/>
          <p:cNvSpPr>
            <a:spLocks noChangeShapeType="1"/>
          </p:cNvSpPr>
          <p:nvPr/>
        </p:nvSpPr>
        <p:spPr bwMode="auto">
          <a:xfrm>
            <a:off x="3933825" y="4505325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7" name="Line 63"/>
          <p:cNvSpPr>
            <a:spLocks noChangeShapeType="1"/>
          </p:cNvSpPr>
          <p:nvPr/>
        </p:nvSpPr>
        <p:spPr bwMode="auto">
          <a:xfrm>
            <a:off x="4010025" y="3971925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8" name="Line 64"/>
          <p:cNvSpPr>
            <a:spLocks noChangeShapeType="1"/>
          </p:cNvSpPr>
          <p:nvPr/>
        </p:nvSpPr>
        <p:spPr bwMode="auto">
          <a:xfrm>
            <a:off x="4848225" y="3743325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49" name="Line 65"/>
          <p:cNvSpPr>
            <a:spLocks noChangeShapeType="1"/>
          </p:cNvSpPr>
          <p:nvPr/>
        </p:nvSpPr>
        <p:spPr bwMode="auto">
          <a:xfrm>
            <a:off x="4772025" y="4048125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0" name="Line 66"/>
          <p:cNvSpPr>
            <a:spLocks noChangeShapeType="1"/>
          </p:cNvSpPr>
          <p:nvPr/>
        </p:nvSpPr>
        <p:spPr bwMode="auto">
          <a:xfrm flipH="1">
            <a:off x="4772025" y="3743325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1" name="Line 67"/>
          <p:cNvSpPr>
            <a:spLocks noChangeShapeType="1"/>
          </p:cNvSpPr>
          <p:nvPr/>
        </p:nvSpPr>
        <p:spPr bwMode="auto">
          <a:xfrm flipH="1">
            <a:off x="5229225" y="3819525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2" name="Line 68"/>
          <p:cNvSpPr>
            <a:spLocks noChangeShapeType="1"/>
          </p:cNvSpPr>
          <p:nvPr/>
        </p:nvSpPr>
        <p:spPr bwMode="auto">
          <a:xfrm>
            <a:off x="8353425" y="4200525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3" name="Line 69"/>
          <p:cNvSpPr>
            <a:spLocks noChangeShapeType="1"/>
          </p:cNvSpPr>
          <p:nvPr/>
        </p:nvSpPr>
        <p:spPr bwMode="auto">
          <a:xfrm>
            <a:off x="8277225" y="4505325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4" name="Line 70"/>
          <p:cNvSpPr>
            <a:spLocks noChangeShapeType="1"/>
          </p:cNvSpPr>
          <p:nvPr/>
        </p:nvSpPr>
        <p:spPr bwMode="auto">
          <a:xfrm flipH="1">
            <a:off x="8277225" y="4200525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5" name="Line 71"/>
          <p:cNvSpPr>
            <a:spLocks noChangeShapeType="1"/>
          </p:cNvSpPr>
          <p:nvPr/>
        </p:nvSpPr>
        <p:spPr bwMode="auto">
          <a:xfrm flipH="1">
            <a:off x="8734425" y="4276725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6" name="Line 72"/>
          <p:cNvSpPr>
            <a:spLocks noChangeShapeType="1"/>
          </p:cNvSpPr>
          <p:nvPr/>
        </p:nvSpPr>
        <p:spPr bwMode="auto">
          <a:xfrm flipH="1">
            <a:off x="6677025" y="3438525"/>
            <a:ext cx="2286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7" name="Oval 73"/>
          <p:cNvSpPr>
            <a:spLocks noChangeArrowheads="1"/>
          </p:cNvSpPr>
          <p:nvPr/>
        </p:nvSpPr>
        <p:spPr bwMode="auto">
          <a:xfrm>
            <a:off x="6723063" y="4200525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58" name="Line 74"/>
          <p:cNvSpPr>
            <a:spLocks noChangeShapeType="1"/>
          </p:cNvSpPr>
          <p:nvPr/>
        </p:nvSpPr>
        <p:spPr bwMode="auto">
          <a:xfrm>
            <a:off x="6786563" y="3209925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59" name="Rectangle 75"/>
          <p:cNvSpPr>
            <a:spLocks noChangeArrowheads="1"/>
          </p:cNvSpPr>
          <p:nvPr/>
        </p:nvSpPr>
        <p:spPr bwMode="auto">
          <a:xfrm>
            <a:off x="6705600" y="3038475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sz="2400" b="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30860" name="Rectangle 76"/>
          <p:cNvSpPr>
            <a:spLocks noChangeArrowheads="1"/>
          </p:cNvSpPr>
          <p:nvPr/>
        </p:nvSpPr>
        <p:spPr bwMode="auto">
          <a:xfrm>
            <a:off x="4848225" y="3670300"/>
            <a:ext cx="434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0861" name="Rectangle 77"/>
          <p:cNvSpPr>
            <a:spLocks noChangeArrowheads="1"/>
          </p:cNvSpPr>
          <p:nvPr/>
        </p:nvSpPr>
        <p:spPr bwMode="auto">
          <a:xfrm>
            <a:off x="8353425" y="4127500"/>
            <a:ext cx="4016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30862" name="Line 78"/>
          <p:cNvSpPr>
            <a:spLocks noChangeShapeType="1"/>
          </p:cNvSpPr>
          <p:nvPr/>
        </p:nvSpPr>
        <p:spPr bwMode="auto">
          <a:xfrm flipH="1">
            <a:off x="5076825" y="3590925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63" name="Line 79"/>
          <p:cNvSpPr>
            <a:spLocks noChangeShapeType="1"/>
          </p:cNvSpPr>
          <p:nvPr/>
        </p:nvSpPr>
        <p:spPr bwMode="auto">
          <a:xfrm flipH="1">
            <a:off x="8582025" y="4048125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64" name="Line 80"/>
          <p:cNvSpPr>
            <a:spLocks noChangeShapeType="1"/>
          </p:cNvSpPr>
          <p:nvPr/>
        </p:nvSpPr>
        <p:spPr bwMode="auto">
          <a:xfrm>
            <a:off x="5153025" y="3667125"/>
            <a:ext cx="3505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65" name="Rectangle 81"/>
          <p:cNvSpPr>
            <a:spLocks noChangeArrowheads="1"/>
          </p:cNvSpPr>
          <p:nvPr/>
        </p:nvSpPr>
        <p:spPr bwMode="auto">
          <a:xfrm>
            <a:off x="5457825" y="3670300"/>
            <a:ext cx="265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i="1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630868" name="Rectangle 84"/>
          <p:cNvSpPr>
            <a:spLocks noChangeArrowheads="1"/>
          </p:cNvSpPr>
          <p:nvPr/>
        </p:nvSpPr>
        <p:spPr bwMode="auto">
          <a:xfrm>
            <a:off x="6829425" y="4048125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30869" name="Line 85"/>
          <p:cNvSpPr>
            <a:spLocks noChangeShapeType="1"/>
          </p:cNvSpPr>
          <p:nvPr/>
        </p:nvSpPr>
        <p:spPr bwMode="auto">
          <a:xfrm flipV="1">
            <a:off x="6796088" y="39719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70" name="Rectangle 86"/>
          <p:cNvSpPr>
            <a:spLocks noChangeArrowheads="1"/>
          </p:cNvSpPr>
          <p:nvPr/>
        </p:nvSpPr>
        <p:spPr bwMode="auto">
          <a:xfrm>
            <a:off x="6343650" y="3743325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400" b="0" baseline="-2500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30871" name="Line 87"/>
          <p:cNvSpPr>
            <a:spLocks noChangeShapeType="1"/>
          </p:cNvSpPr>
          <p:nvPr/>
        </p:nvSpPr>
        <p:spPr bwMode="auto">
          <a:xfrm>
            <a:off x="6786563" y="47339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72" name="Rectangle 88"/>
          <p:cNvSpPr>
            <a:spLocks noChangeArrowheads="1"/>
          </p:cNvSpPr>
          <p:nvPr/>
        </p:nvSpPr>
        <p:spPr bwMode="auto">
          <a:xfrm>
            <a:off x="6753225" y="4581525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630873" name="Rectangle 89"/>
          <p:cNvSpPr>
            <a:spLocks noChangeArrowheads="1"/>
          </p:cNvSpPr>
          <p:nvPr/>
        </p:nvSpPr>
        <p:spPr bwMode="auto">
          <a:xfrm>
            <a:off x="6829425" y="4352925"/>
            <a:ext cx="469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30874" name="Rectangle 90"/>
          <p:cNvSpPr>
            <a:spLocks noChangeArrowheads="1"/>
          </p:cNvSpPr>
          <p:nvPr/>
        </p:nvSpPr>
        <p:spPr bwMode="auto">
          <a:xfrm>
            <a:off x="6249988" y="4352925"/>
            <a:ext cx="503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0875" name="Line 91"/>
          <p:cNvSpPr>
            <a:spLocks noChangeShapeType="1"/>
          </p:cNvSpPr>
          <p:nvPr/>
        </p:nvSpPr>
        <p:spPr bwMode="auto">
          <a:xfrm>
            <a:off x="6677025" y="427672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76" name="Line 92"/>
          <p:cNvSpPr>
            <a:spLocks noChangeShapeType="1"/>
          </p:cNvSpPr>
          <p:nvPr/>
        </p:nvSpPr>
        <p:spPr bwMode="auto">
          <a:xfrm>
            <a:off x="4848225" y="4657725"/>
            <a:ext cx="3505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Oval 73"/>
          <p:cNvSpPr>
            <a:spLocks noChangeArrowheads="1"/>
          </p:cNvSpPr>
          <p:nvPr/>
        </p:nvSpPr>
        <p:spPr bwMode="auto">
          <a:xfrm>
            <a:off x="6677343" y="4531995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73"/>
          <p:cNvSpPr>
            <a:spLocks noChangeArrowheads="1"/>
          </p:cNvSpPr>
          <p:nvPr/>
        </p:nvSpPr>
        <p:spPr bwMode="auto">
          <a:xfrm>
            <a:off x="6719253" y="4543425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32"/>
          <p:cNvSpPr>
            <a:spLocks noChangeArrowheads="1"/>
          </p:cNvSpPr>
          <p:nvPr/>
        </p:nvSpPr>
        <p:spPr bwMode="auto">
          <a:xfrm>
            <a:off x="6528411" y="5762869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l-GR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ϑ</a:t>
            </a:r>
            <a:endParaRPr lang="en-US" sz="2400" b="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11" name="Rectangle 33"/>
          <p:cNvSpPr>
            <a:spLocks noChangeArrowheads="1"/>
          </p:cNvSpPr>
          <p:nvPr/>
        </p:nvSpPr>
        <p:spPr bwMode="auto">
          <a:xfrm>
            <a:off x="6764216" y="5328627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3" name="Line 3"/>
          <p:cNvSpPr>
            <a:spLocks noChangeShapeType="1"/>
          </p:cNvSpPr>
          <p:nvPr/>
        </p:nvSpPr>
        <p:spPr bwMode="auto">
          <a:xfrm rot="19816180">
            <a:off x="6487496" y="5479220"/>
            <a:ext cx="256215" cy="2137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 rot="19816180">
            <a:off x="6622781" y="54265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6"/>
          <p:cNvSpPr>
            <a:spLocks noChangeShapeType="1"/>
          </p:cNvSpPr>
          <p:nvPr/>
        </p:nvSpPr>
        <p:spPr bwMode="auto">
          <a:xfrm rot="19816180" flipV="1">
            <a:off x="6108829" y="5500921"/>
            <a:ext cx="895349" cy="107632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16"/>
          <p:cNvSpPr>
            <a:spLocks noChangeShapeType="1"/>
          </p:cNvSpPr>
          <p:nvPr/>
        </p:nvSpPr>
        <p:spPr bwMode="auto">
          <a:xfrm rot="19816180">
            <a:off x="6807003" y="5272860"/>
            <a:ext cx="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17"/>
          <p:cNvSpPr>
            <a:spLocks noChangeShapeType="1"/>
          </p:cNvSpPr>
          <p:nvPr/>
        </p:nvSpPr>
        <p:spPr bwMode="auto">
          <a:xfrm rot="19816180" flipH="1" flipV="1">
            <a:off x="6592457" y="6196582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rot="19816180" flipH="1">
            <a:off x="6661299" y="6238986"/>
            <a:ext cx="97863" cy="105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rot="19816180" flipH="1" flipV="1">
            <a:off x="6552551" y="6135775"/>
            <a:ext cx="151238" cy="1320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 rot="19816180">
            <a:off x="6561595" y="5511448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35"/>
          <p:cNvSpPr>
            <a:spLocks noChangeArrowheads="1"/>
          </p:cNvSpPr>
          <p:nvPr/>
        </p:nvSpPr>
        <p:spPr bwMode="auto">
          <a:xfrm rot="19816180">
            <a:off x="6449562" y="626281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36"/>
          <p:cNvSpPr>
            <a:spLocks noChangeArrowheads="1"/>
          </p:cNvSpPr>
          <p:nvPr/>
        </p:nvSpPr>
        <p:spPr bwMode="auto">
          <a:xfrm rot="19816180">
            <a:off x="7046553" y="6360626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9"/>
          <p:cNvSpPr>
            <a:spLocks noChangeArrowheads="1"/>
          </p:cNvSpPr>
          <p:nvPr/>
        </p:nvSpPr>
        <p:spPr bwMode="auto">
          <a:xfrm>
            <a:off x="5977672" y="6037629"/>
            <a:ext cx="503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17" name="Rectangle 40"/>
          <p:cNvSpPr>
            <a:spLocks noChangeArrowheads="1"/>
          </p:cNvSpPr>
          <p:nvPr/>
        </p:nvSpPr>
        <p:spPr bwMode="auto">
          <a:xfrm>
            <a:off x="7153275" y="6307992"/>
            <a:ext cx="469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Transverse Weight Shifts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0" y="104775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In Submarine Analysis: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Calculation of heeling angle simplified by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identical 	location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Center of Buoyancy (B)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Metacenter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M).</a:t>
            </a:r>
          </a:p>
          <a:p>
            <a:pPr lvl="1">
              <a:buFontTx/>
              <a:buChar char="–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Analysis involves the triangle G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and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knowledge 	of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weight shift. </a:t>
            </a:r>
          </a:p>
          <a:p>
            <a:pPr lvl="1">
              <a:buFontTx/>
              <a:buChar char="–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This equation is good for all angles:</a:t>
            </a:r>
          </a:p>
        </p:txBody>
      </p:sp>
      <p:sp>
        <p:nvSpPr>
          <p:cNvPr id="683017" name="Rectangle 9"/>
          <p:cNvSpPr>
            <a:spLocks noChangeArrowheads="1"/>
          </p:cNvSpPr>
          <p:nvPr/>
        </p:nvSpPr>
        <p:spPr bwMode="auto">
          <a:xfrm>
            <a:off x="1981200" y="5759450"/>
            <a:ext cx="1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683029" name="Group 21"/>
          <p:cNvGrpSpPr>
            <a:grpSpLocks/>
          </p:cNvGrpSpPr>
          <p:nvPr/>
        </p:nvGrpSpPr>
        <p:grpSpPr bwMode="auto">
          <a:xfrm>
            <a:off x="2209800" y="5686425"/>
            <a:ext cx="4800600" cy="790575"/>
            <a:chOff x="1392" y="3552"/>
            <a:chExt cx="3024" cy="498"/>
          </a:xfrm>
        </p:grpSpPr>
        <p:sp>
          <p:nvSpPr>
            <p:cNvPr id="6830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92" y="3552"/>
              <a:ext cx="3024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19" name="Rectangle 11"/>
            <p:cNvSpPr>
              <a:spLocks noChangeArrowheads="1"/>
            </p:cNvSpPr>
            <p:nvPr/>
          </p:nvSpPr>
          <p:spPr bwMode="auto">
            <a:xfrm>
              <a:off x="1776" y="374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683020" name="Rectangle 12"/>
            <p:cNvSpPr>
              <a:spLocks noChangeArrowheads="1"/>
            </p:cNvSpPr>
            <p:nvPr/>
          </p:nvSpPr>
          <p:spPr bwMode="auto">
            <a:xfrm>
              <a:off x="2149" y="3610"/>
              <a:ext cx="491" cy="1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2111" y="3634"/>
              <a:ext cx="433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 dirty="0">
                  <a:solidFill>
                    <a:srgbClr val="000000"/>
                  </a:solidFill>
                  <a:latin typeface="Times New Roman" pitchFamily="18" charset="0"/>
                </a:rPr>
                <a:t>BG</a:t>
              </a:r>
              <a:endParaRPr lang="en-US" dirty="0"/>
            </a:p>
          </p:txBody>
        </p:sp>
        <p:sp>
          <p:nvSpPr>
            <p:cNvPr id="683022" name="Rectangle 14"/>
            <p:cNvSpPr>
              <a:spLocks noChangeArrowheads="1"/>
            </p:cNvSpPr>
            <p:nvPr/>
          </p:nvSpPr>
          <p:spPr bwMode="auto">
            <a:xfrm>
              <a:off x="2584" y="3800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683023" name="Rectangle 15"/>
            <p:cNvSpPr>
              <a:spLocks noChangeArrowheads="1"/>
            </p:cNvSpPr>
            <p:nvPr/>
          </p:nvSpPr>
          <p:spPr bwMode="auto">
            <a:xfrm>
              <a:off x="2784" y="3634"/>
              <a:ext cx="521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 dirty="0">
                  <a:solidFill>
                    <a:srgbClr val="000000"/>
                  </a:solidFill>
                  <a:latin typeface="Times New Roman" pitchFamily="18" charset="0"/>
                </a:rPr>
                <a:t>Tan</a:t>
              </a:r>
              <a:endParaRPr lang="en-US" dirty="0"/>
            </a:p>
          </p:txBody>
        </p:sp>
        <p:sp>
          <p:nvSpPr>
            <p:cNvPr id="683025" name="Rectangle 17"/>
            <p:cNvSpPr>
              <a:spLocks noChangeArrowheads="1"/>
            </p:cNvSpPr>
            <p:nvPr/>
          </p:nvSpPr>
          <p:spPr bwMode="auto">
            <a:xfrm>
              <a:off x="3673" y="3628"/>
              <a:ext cx="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683026" name="Rectangle 18"/>
            <p:cNvSpPr>
              <a:spLocks noChangeArrowheads="1"/>
            </p:cNvSpPr>
            <p:nvPr/>
          </p:nvSpPr>
          <p:spPr bwMode="auto">
            <a:xfrm>
              <a:off x="3973" y="3634"/>
              <a:ext cx="29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 dirty="0">
                  <a:solidFill>
                    <a:srgbClr val="000000"/>
                  </a:solidFill>
                  <a:latin typeface="Times New Roman" pitchFamily="18" charset="0"/>
                </a:rPr>
                <a:t>wt</a:t>
              </a:r>
              <a:endParaRPr lang="en-US" dirty="0"/>
            </a:p>
          </p:txBody>
        </p:sp>
        <p:sp>
          <p:nvSpPr>
            <p:cNvPr id="683027" name="Rectangle 19"/>
            <p:cNvSpPr>
              <a:spLocks noChangeArrowheads="1"/>
            </p:cNvSpPr>
            <p:nvPr/>
          </p:nvSpPr>
          <p:spPr bwMode="auto">
            <a:xfrm>
              <a:off x="1536" y="3600"/>
              <a:ext cx="27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Symbol" pitchFamily="18" charset="2"/>
                </a:rPr>
                <a:t>D</a:t>
              </a:r>
            </a:p>
          </p:txBody>
        </p:sp>
        <p:sp>
          <p:nvSpPr>
            <p:cNvPr id="683028" name="Rectangle 20"/>
            <p:cNvSpPr>
              <a:spLocks noChangeArrowheads="1"/>
            </p:cNvSpPr>
            <p:nvPr/>
          </p:nvSpPr>
          <p:spPr bwMode="auto">
            <a:xfrm>
              <a:off x="3264" y="3698"/>
              <a:ext cx="28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2111" y="3625"/>
              <a:ext cx="433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 dirty="0">
                  <a:solidFill>
                    <a:srgbClr val="000000"/>
                  </a:solidFill>
                  <a:latin typeface="Times New Roman" pitchFamily="18" charset="0"/>
                </a:rPr>
                <a:t>BG</a:t>
              </a:r>
              <a:endParaRPr lang="en-US" dirty="0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536" y="3591"/>
              <a:ext cx="27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Symbol" pitchFamily="18" charset="2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Trim Weight Shifts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403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Sub longitudinal analysis is exactly the same as 		transverse case.   For all angles of trim: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Moment arm l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t, so trim tanks to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compensate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84039" name="Group 7"/>
          <p:cNvGrpSpPr>
            <a:grpSpLocks/>
          </p:cNvGrpSpPr>
          <p:nvPr/>
        </p:nvGrpSpPr>
        <p:grpSpPr bwMode="auto">
          <a:xfrm>
            <a:off x="2209800" y="3124200"/>
            <a:ext cx="4800600" cy="790575"/>
            <a:chOff x="1392" y="3552"/>
            <a:chExt cx="3024" cy="498"/>
          </a:xfrm>
        </p:grpSpPr>
        <p:sp>
          <p:nvSpPr>
            <p:cNvPr id="684040" name="AutoShape 8"/>
            <p:cNvSpPr>
              <a:spLocks noChangeAspect="1" noChangeArrowheads="1" noTextEdit="1"/>
            </p:cNvSpPr>
            <p:nvPr/>
          </p:nvSpPr>
          <p:spPr bwMode="auto">
            <a:xfrm>
              <a:off x="1392" y="3552"/>
              <a:ext cx="3024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041" name="Rectangle 9"/>
            <p:cNvSpPr>
              <a:spLocks noChangeArrowheads="1"/>
            </p:cNvSpPr>
            <p:nvPr/>
          </p:nvSpPr>
          <p:spPr bwMode="auto">
            <a:xfrm>
              <a:off x="1776" y="3744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684042" name="Rectangle 10"/>
            <p:cNvSpPr>
              <a:spLocks noChangeArrowheads="1"/>
            </p:cNvSpPr>
            <p:nvPr/>
          </p:nvSpPr>
          <p:spPr bwMode="auto">
            <a:xfrm>
              <a:off x="2149" y="3610"/>
              <a:ext cx="491" cy="1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043" name="Rectangle 11"/>
            <p:cNvSpPr>
              <a:spLocks noChangeArrowheads="1"/>
            </p:cNvSpPr>
            <p:nvPr/>
          </p:nvSpPr>
          <p:spPr bwMode="auto">
            <a:xfrm>
              <a:off x="2111" y="3634"/>
              <a:ext cx="433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pitchFamily="18" charset="0"/>
                </a:rPr>
                <a:t>BG</a:t>
              </a:r>
              <a:endParaRPr lang="en-US"/>
            </a:p>
          </p:txBody>
        </p:sp>
        <p:sp>
          <p:nvSpPr>
            <p:cNvPr id="684044" name="Rectangle 12"/>
            <p:cNvSpPr>
              <a:spLocks noChangeArrowheads="1"/>
            </p:cNvSpPr>
            <p:nvPr/>
          </p:nvSpPr>
          <p:spPr bwMode="auto">
            <a:xfrm>
              <a:off x="2584" y="3800"/>
              <a:ext cx="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684045" name="Rectangle 13"/>
            <p:cNvSpPr>
              <a:spLocks noChangeArrowheads="1"/>
            </p:cNvSpPr>
            <p:nvPr/>
          </p:nvSpPr>
          <p:spPr bwMode="auto">
            <a:xfrm>
              <a:off x="2784" y="3634"/>
              <a:ext cx="521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pitchFamily="18" charset="0"/>
                </a:rPr>
                <a:t>Tan</a:t>
              </a:r>
              <a:endParaRPr lang="en-US"/>
            </a:p>
          </p:txBody>
        </p:sp>
        <p:sp>
          <p:nvSpPr>
            <p:cNvPr id="684046" name="Rectangle 14"/>
            <p:cNvSpPr>
              <a:spLocks noChangeArrowheads="1"/>
            </p:cNvSpPr>
            <p:nvPr/>
          </p:nvSpPr>
          <p:spPr bwMode="auto">
            <a:xfrm>
              <a:off x="3673" y="3628"/>
              <a:ext cx="18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684047" name="Rectangle 15"/>
            <p:cNvSpPr>
              <a:spLocks noChangeArrowheads="1"/>
            </p:cNvSpPr>
            <p:nvPr/>
          </p:nvSpPr>
          <p:spPr bwMode="auto">
            <a:xfrm>
              <a:off x="3973" y="3634"/>
              <a:ext cx="295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900" i="1">
                  <a:solidFill>
                    <a:srgbClr val="000000"/>
                  </a:solidFill>
                  <a:latin typeface="Times New Roman" pitchFamily="18" charset="0"/>
                </a:rPr>
                <a:t>wl</a:t>
              </a:r>
              <a:endParaRPr lang="en-US"/>
            </a:p>
          </p:txBody>
        </p:sp>
        <p:sp>
          <p:nvSpPr>
            <p:cNvPr id="684048" name="Rectangle 16"/>
            <p:cNvSpPr>
              <a:spLocks noChangeArrowheads="1"/>
            </p:cNvSpPr>
            <p:nvPr/>
          </p:nvSpPr>
          <p:spPr bwMode="auto">
            <a:xfrm>
              <a:off x="1536" y="3600"/>
              <a:ext cx="271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  <a:latin typeface="Symbol" pitchFamily="18" charset="2"/>
                </a:rPr>
                <a:t>D</a:t>
              </a:r>
            </a:p>
          </p:txBody>
        </p:sp>
        <p:sp>
          <p:nvSpPr>
            <p:cNvPr id="684049" name="Rectangle 17"/>
            <p:cNvSpPr>
              <a:spLocks noChangeArrowheads="1"/>
            </p:cNvSpPr>
            <p:nvPr/>
          </p:nvSpPr>
          <p:spPr bwMode="auto">
            <a:xfrm>
              <a:off x="3264" y="3698"/>
              <a:ext cx="231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>
                  <a:solidFill>
                    <a:schemeClr val="bg2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Example Problem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/>
              <a:t>Two 688 Class submarines are transiting from the Pacific Ocean (</a:t>
            </a:r>
            <a:r>
              <a:rPr lang="en-US">
                <a:latin typeface="Symbol" pitchFamily="18" charset="2"/>
              </a:rPr>
              <a:t>r</a:t>
            </a:r>
            <a:r>
              <a:rPr lang="en-US"/>
              <a:t>=1.99lb-s²/ft</a:t>
            </a:r>
            <a:r>
              <a:rPr lang="en-US" baseline="30000"/>
              <a:t>4</a:t>
            </a:r>
            <a:r>
              <a:rPr lang="en-US"/>
              <a:t>) up Puget Sound (</a:t>
            </a:r>
            <a:r>
              <a:rPr lang="en-US">
                <a:latin typeface="Symbol" pitchFamily="18" charset="2"/>
              </a:rPr>
              <a:t>r</a:t>
            </a:r>
            <a:r>
              <a:rPr lang="en-US"/>
              <a:t>=1.965lb-s²/ft</a:t>
            </a:r>
            <a:r>
              <a:rPr lang="en-US" baseline="30000"/>
              <a:t>4</a:t>
            </a:r>
            <a:r>
              <a:rPr lang="en-US"/>
              <a:t>), one surfaced at a draft of 27ft with an A</a:t>
            </a:r>
            <a:r>
              <a:rPr lang="en-US" baseline="-25000"/>
              <a:t>wp</a:t>
            </a:r>
            <a:r>
              <a:rPr lang="en-US"/>
              <a:t> of 6600ft² and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=6000LT and the other submerged with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=6900LT.</a:t>
            </a:r>
          </a:p>
          <a:p>
            <a:pPr>
              <a:lnSpc>
                <a:spcPct val="90000"/>
              </a:lnSpc>
            </a:pPr>
            <a:r>
              <a:rPr lang="en-US"/>
              <a:t>What is the final draft in feet and inches of the surfaced submarine?</a:t>
            </a:r>
          </a:p>
          <a:p>
            <a:pPr>
              <a:lnSpc>
                <a:spcPct val="90000"/>
              </a:lnSpc>
            </a:pPr>
            <a:r>
              <a:rPr lang="en-US"/>
              <a:t>What must the submerged submarine do to maintain neutral buoyancy?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851" y="1104899"/>
            <a:ext cx="2752724" cy="2409825"/>
          </a:xfrm>
        </p:spPr>
        <p:txBody>
          <a:bodyPr/>
          <a:lstStyle/>
          <a:p>
            <a:r>
              <a:rPr lang="en-US" sz="3600" dirty="0" smtClean="0"/>
              <a:t>Submarine </a:t>
            </a:r>
            <a:br>
              <a:rPr lang="en-US" sz="3600" dirty="0" smtClean="0"/>
            </a:br>
            <a:r>
              <a:rPr lang="en-US" sz="3600" dirty="0" smtClean="0"/>
              <a:t>Progress</a:t>
            </a:r>
            <a:br>
              <a:rPr lang="en-US" sz="3600" dirty="0" smtClean="0"/>
            </a:br>
            <a:r>
              <a:rPr lang="en-US" sz="3600" dirty="0" smtClean="0"/>
              <a:t>1900-1958</a:t>
            </a:r>
            <a:endParaRPr lang="en-US" sz="3600" dirty="0"/>
          </a:p>
        </p:txBody>
      </p:sp>
      <p:pic>
        <p:nvPicPr>
          <p:cNvPr id="736258" name="Picture 2" descr="http://www.ibiblio.org/hyperwar/OnlineLibrary/photos/images/h53000/h53472.jpg"/>
          <p:cNvPicPr>
            <a:picLocks noChangeAspect="1" noChangeArrowheads="1"/>
          </p:cNvPicPr>
          <p:nvPr/>
        </p:nvPicPr>
        <p:blipFill>
          <a:blip r:embed="rId2" cstate="print"/>
          <a:srcRect l="2000" t="4895" b="2378"/>
          <a:stretch>
            <a:fillRect/>
          </a:stretch>
        </p:blipFill>
        <p:spPr bwMode="auto">
          <a:xfrm>
            <a:off x="114300" y="381000"/>
            <a:ext cx="5600700" cy="631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Example Answer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3054"/>
            <a:ext cx="7772400" cy="5264727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=F</a:t>
            </a:r>
            <a:r>
              <a:rPr lang="en-US" baseline="-25000" dirty="0"/>
              <a:t>B</a:t>
            </a:r>
            <a:r>
              <a:rPr lang="en-US" dirty="0"/>
              <a:t>=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dirty="0" err="1"/>
              <a:t>gV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changes?  What remains the same?</a:t>
            </a:r>
          </a:p>
          <a:p>
            <a:pPr marL="742950" lvl="1" indent="-285750"/>
            <a:r>
              <a:rPr lang="en-US" dirty="0"/>
              <a:t>Surfaced: 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changes, </a:t>
            </a:r>
          </a:p>
          <a:p>
            <a:pPr lvl="2"/>
            <a:r>
              <a:rPr lang="en-US" dirty="0"/>
              <a:t>F</a:t>
            </a:r>
            <a:r>
              <a:rPr lang="en-US" baseline="-25000" dirty="0"/>
              <a:t>B</a:t>
            </a:r>
            <a:r>
              <a:rPr lang="en-US" dirty="0"/>
              <a:t>=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stays same, </a:t>
            </a:r>
          </a:p>
          <a:p>
            <a:pPr lvl="2"/>
            <a:r>
              <a:rPr lang="en-US" dirty="0"/>
              <a:t>so V changes</a:t>
            </a:r>
          </a:p>
          <a:p>
            <a:pPr marL="742950" lvl="1" indent="-285750"/>
            <a:r>
              <a:rPr lang="en-US" dirty="0"/>
              <a:t>Submerged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changes,</a:t>
            </a:r>
          </a:p>
          <a:p>
            <a:pPr lvl="2"/>
            <a:r>
              <a:rPr lang="en-US" dirty="0"/>
              <a:t>V stays same,</a:t>
            </a:r>
          </a:p>
          <a:p>
            <a:pPr lvl="2"/>
            <a:r>
              <a:rPr lang="en-US" dirty="0"/>
              <a:t>so F</a:t>
            </a:r>
            <a:r>
              <a:rPr lang="en-US" baseline="-25000" dirty="0"/>
              <a:t>B</a:t>
            </a:r>
            <a:r>
              <a:rPr lang="en-US" dirty="0"/>
              <a:t> changes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Example Answer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0491"/>
            <a:ext cx="9143999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Both are Archimedes/Static Equilibrium </a:t>
            </a:r>
            <a:r>
              <a:rPr lang="en-US" dirty="0" smtClean="0"/>
              <a:t>Problems</a:t>
            </a:r>
            <a:endParaRPr lang="en-US" dirty="0"/>
          </a:p>
          <a:p>
            <a:pPr marL="742950" lvl="1" indent="-285750"/>
            <a:endParaRPr lang="en-US" dirty="0" smtClean="0"/>
          </a:p>
          <a:p>
            <a:pPr marL="742950" lvl="1" indent="-285750"/>
            <a:r>
              <a:rPr lang="en-US" dirty="0" smtClean="0"/>
              <a:t>Surfaced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Downward force=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=6000LT=F</a:t>
            </a:r>
            <a:r>
              <a:rPr lang="en-US" baseline="-25000" dirty="0"/>
              <a:t>B</a:t>
            </a:r>
            <a:endParaRPr lang="en-US" dirty="0"/>
          </a:p>
          <a:p>
            <a:pPr lvl="2"/>
            <a:r>
              <a:rPr lang="en-US" dirty="0" err="1"/>
              <a:t>V</a:t>
            </a:r>
            <a:r>
              <a:rPr lang="en-US" baseline="-25000" dirty="0" err="1"/>
              <a:t>ocean</a:t>
            </a:r>
            <a:r>
              <a:rPr lang="en-US" baseline="-25000" dirty="0"/>
              <a:t> water</a:t>
            </a:r>
            <a:r>
              <a:rPr lang="en-US" dirty="0"/>
              <a:t>=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dirty="0" err="1"/>
              <a:t>g</a:t>
            </a:r>
            <a:r>
              <a:rPr lang="en-US" dirty="0"/>
              <a:t>)=6000LT×2240lb/LT/ </a:t>
            </a:r>
            <a:br>
              <a:rPr lang="en-US" dirty="0"/>
            </a:br>
            <a:r>
              <a:rPr lang="en-US" dirty="0"/>
              <a:t>(1.99lb-s²/ft</a:t>
            </a:r>
            <a:r>
              <a:rPr lang="en-US" baseline="30000" dirty="0"/>
              <a:t>4</a:t>
            </a:r>
            <a:r>
              <a:rPr lang="en-US" dirty="0"/>
              <a:t>×32.17ft/s²)=209,940ft³</a:t>
            </a:r>
          </a:p>
          <a:p>
            <a:pPr lvl="2"/>
            <a:r>
              <a:rPr lang="en-US" dirty="0" err="1"/>
              <a:t>V</a:t>
            </a:r>
            <a:r>
              <a:rPr lang="en-US" baseline="-25000" dirty="0" err="1"/>
              <a:t>Puget</a:t>
            </a:r>
            <a:r>
              <a:rPr lang="en-US" baseline="-25000" dirty="0"/>
              <a:t> Sound water</a:t>
            </a:r>
            <a:r>
              <a:rPr lang="en-US" dirty="0"/>
              <a:t>=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dirty="0" err="1"/>
              <a:t>g</a:t>
            </a:r>
            <a:r>
              <a:rPr lang="en-US" dirty="0"/>
              <a:t>)=6000LT×2240lb/LT/ (1.965lb-s²/ft</a:t>
            </a:r>
            <a:r>
              <a:rPr lang="en-US" baseline="30000" dirty="0"/>
              <a:t>4</a:t>
            </a:r>
            <a:r>
              <a:rPr lang="en-US" dirty="0"/>
              <a:t>×32.17ft/s²)=212,610ft³</a:t>
            </a:r>
          </a:p>
          <a:p>
            <a:pPr lvl="2"/>
            <a:r>
              <a:rPr lang="en-US" dirty="0"/>
              <a:t>Difference=212,610ft³-209,940ft³=2670ft³</a:t>
            </a:r>
          </a:p>
          <a:p>
            <a:pPr lvl="2"/>
            <a:r>
              <a:rPr lang="en-US" dirty="0"/>
              <a:t>Change in draft=</a:t>
            </a:r>
            <a:r>
              <a:rPr lang="en-US" dirty="0" err="1"/>
              <a:t>V</a:t>
            </a:r>
            <a:r>
              <a:rPr lang="en-US" baseline="-25000" dirty="0" err="1"/>
              <a:t>Difference</a:t>
            </a:r>
            <a:r>
              <a:rPr lang="en-US" dirty="0"/>
              <a:t>/</a:t>
            </a:r>
            <a:r>
              <a:rPr lang="en-US" dirty="0" err="1"/>
              <a:t>A</a:t>
            </a:r>
            <a:r>
              <a:rPr lang="en-US" baseline="-25000" dirty="0" err="1"/>
              <a:t>wp</a:t>
            </a:r>
            <a:r>
              <a:rPr lang="en-US" dirty="0"/>
              <a:t>=2670ft³/6600ft²</a:t>
            </a:r>
            <a:br>
              <a:rPr lang="en-US" dirty="0"/>
            </a:br>
            <a:r>
              <a:rPr lang="en-US" dirty="0"/>
              <a:t>=0.405ft×12in/ft=4.86in</a:t>
            </a:r>
          </a:p>
          <a:p>
            <a:pPr lvl="2"/>
            <a:r>
              <a:rPr lang="en-US" dirty="0"/>
              <a:t>Final Draft=27ft 4.86in (deeper because larger volume of Puget Sound water required to generate the same buoyant force)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Example Answer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82" y="1025236"/>
            <a:ext cx="8970818" cy="5278582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Both are Archimedes/Static Equilibrium Problems</a:t>
            </a:r>
          </a:p>
          <a:p>
            <a:pPr marL="742950" lvl="1" indent="-285750"/>
            <a:endParaRPr lang="en-US" dirty="0" smtClean="0"/>
          </a:p>
          <a:p>
            <a:pPr marL="742950" lvl="1" indent="-285750"/>
            <a:r>
              <a:rPr lang="en-US" dirty="0" smtClean="0"/>
              <a:t>Submerged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Downward force=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=6900LT</a:t>
            </a:r>
          </a:p>
          <a:p>
            <a:pPr lvl="2"/>
            <a:r>
              <a:rPr lang="en-US" dirty="0"/>
              <a:t>Initial Buoyant </a:t>
            </a:r>
            <a:r>
              <a:rPr lang="en-US" dirty="0" smtClean="0"/>
              <a:t>Force=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=6900LT=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ocean</a:t>
            </a:r>
            <a:r>
              <a:rPr lang="en-US" dirty="0" err="1" smtClean="0"/>
              <a:t>g</a:t>
            </a:r>
            <a:r>
              <a:rPr lang="en-US" dirty="0" err="1" smtClean="0">
                <a:latin typeface="GreekC"/>
                <a:cs typeface="GreekC"/>
              </a:rPr>
              <a:t>∇</a:t>
            </a:r>
            <a:r>
              <a:rPr lang="en-US" baseline="-25000" dirty="0" err="1" smtClean="0"/>
              <a:t>sub</a:t>
            </a:r>
            <a:endParaRPr lang="en-US" dirty="0"/>
          </a:p>
          <a:p>
            <a:pPr lvl="2"/>
            <a:r>
              <a:rPr lang="en-US" dirty="0" smtClean="0">
                <a:latin typeface="GreekC"/>
                <a:cs typeface="GreekC"/>
              </a:rPr>
              <a:t>∇</a:t>
            </a:r>
            <a:r>
              <a:rPr lang="en-US" baseline="-25000" dirty="0" smtClean="0"/>
              <a:t>sub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/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ocean</a:t>
            </a:r>
            <a:r>
              <a:rPr lang="en-US" dirty="0" err="1" smtClean="0"/>
              <a:t>g</a:t>
            </a:r>
            <a:endParaRPr lang="en-US" dirty="0"/>
          </a:p>
          <a:p>
            <a:pPr lvl="2"/>
            <a:r>
              <a:rPr lang="en-US" dirty="0"/>
              <a:t>Final Buoyant Force=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baseline="-25000" dirty="0" err="1"/>
              <a:t>Puget</a:t>
            </a:r>
            <a:r>
              <a:rPr lang="en-US" baseline="-25000" dirty="0"/>
              <a:t> </a:t>
            </a:r>
            <a:r>
              <a:rPr lang="en-US" baseline="-25000" dirty="0" err="1" smtClean="0"/>
              <a:t>Sound</a:t>
            </a:r>
            <a:r>
              <a:rPr lang="en-US" dirty="0" err="1" smtClean="0"/>
              <a:t>g</a:t>
            </a:r>
            <a:r>
              <a:rPr lang="en-US" dirty="0" err="1" smtClean="0">
                <a:latin typeface="GreekC"/>
                <a:cs typeface="GreekC"/>
              </a:rPr>
              <a:t>∇</a:t>
            </a:r>
            <a:r>
              <a:rPr lang="en-US" baseline="-25000" dirty="0" err="1" smtClean="0"/>
              <a:t>sub</a:t>
            </a:r>
            <a:r>
              <a:rPr lang="en-US" dirty="0"/>
              <a:t>=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Puget</a:t>
            </a:r>
            <a:r>
              <a:rPr lang="en-US" baseline="-25000" dirty="0" smtClean="0"/>
              <a:t> </a:t>
            </a:r>
            <a:r>
              <a:rPr lang="en-US" baseline="-25000" dirty="0" err="1"/>
              <a:t>Sound</a:t>
            </a:r>
            <a:r>
              <a:rPr lang="en-US" dirty="0" err="1"/>
              <a:t>g</a:t>
            </a:r>
            <a:r>
              <a:rPr lang="en-US" dirty="0"/>
              <a:t>×(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/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baseline="-25000" dirty="0" err="1"/>
              <a:t>ocean</a:t>
            </a:r>
            <a:r>
              <a:rPr lang="en-US" dirty="0" err="1"/>
              <a:t>g</a:t>
            </a:r>
            <a:r>
              <a:rPr lang="en-US" dirty="0"/>
              <a:t>)=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/>
              <a:t>×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baseline="-25000" dirty="0" err="1"/>
              <a:t>Puget</a:t>
            </a:r>
            <a:r>
              <a:rPr lang="en-US" baseline="-25000" dirty="0"/>
              <a:t> </a:t>
            </a:r>
            <a:r>
              <a:rPr lang="en-US" baseline="-25000" dirty="0" smtClean="0"/>
              <a:t>Sound</a:t>
            </a:r>
            <a:r>
              <a:rPr lang="en-US" dirty="0" smtClean="0"/>
              <a:t>/</a:t>
            </a:r>
            <a:r>
              <a:rPr lang="en-US" dirty="0" err="1" smtClean="0">
                <a:latin typeface="Symbol" pitchFamily="18" charset="2"/>
              </a:rPr>
              <a:t>r</a:t>
            </a:r>
            <a:r>
              <a:rPr lang="en-US" baseline="-25000" dirty="0" err="1" smtClean="0"/>
              <a:t>ocean</a:t>
            </a:r>
            <a:r>
              <a:rPr lang="en-US" baseline="-25000" dirty="0" smtClean="0"/>
              <a:t> </a:t>
            </a:r>
            <a:r>
              <a:rPr lang="en-US" dirty="0" smtClean="0"/>
              <a:t>=</a:t>
            </a: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lvl="2">
              <a:buNone/>
            </a:pPr>
            <a:r>
              <a:rPr lang="en-US" dirty="0" smtClean="0"/>
              <a:t>		6900LT×1.965/1.99=6813LT</a:t>
            </a:r>
            <a:endParaRPr lang="en-US" dirty="0"/>
          </a:p>
          <a:p>
            <a:pPr lvl="2"/>
            <a:r>
              <a:rPr lang="en-US" dirty="0"/>
              <a:t>Difference=6900LT-6813LT=87LT downward</a:t>
            </a:r>
          </a:p>
          <a:p>
            <a:pPr lvl="2"/>
            <a:r>
              <a:rPr lang="en-US" dirty="0"/>
              <a:t>Sub must pump off 87LT of ballast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0" y="1207008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Initial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simplified for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The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 BG is constant (=GM) </a:t>
            </a:r>
            <a:endPara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Righting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Arm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GZ) is purely a function of heel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angle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TRUE FOR ALL SUBMERGED SUBS IN ALL CONDITIONS</a:t>
            </a:r>
            <a:r>
              <a:rPr lang="en-US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800" b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1" algn="ctr"/>
            <a:endParaRPr lang="en-US" sz="2800" b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- Since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B does not move submerged, G must be below B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		to maintain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</a:rPr>
              <a:t>positive stability</a:t>
            </a:r>
            <a:endPara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dirty="0">
                <a:solidFill>
                  <a:schemeClr val="tx1"/>
                </a:solidFill>
              </a:rPr>
              <a:t>10.4 Submarine Intact Stability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55737" y="3118739"/>
            <a:ext cx="5394325" cy="600647"/>
            <a:chOff x="1992313" y="3009011"/>
            <a:chExt cx="5394325" cy="600647"/>
          </a:xfrm>
        </p:grpSpPr>
        <p:sp>
          <p:nvSpPr>
            <p:cNvPr id="688137" name="Rectangle 9"/>
            <p:cNvSpPr>
              <a:spLocks noChangeArrowheads="1"/>
            </p:cNvSpPr>
            <p:nvPr/>
          </p:nvSpPr>
          <p:spPr bwMode="auto">
            <a:xfrm>
              <a:off x="1992313" y="3017520"/>
              <a:ext cx="151288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 i="1" dirty="0">
                  <a:solidFill>
                    <a:srgbClr val="000000"/>
                  </a:solidFill>
                  <a:latin typeface="Times New Roman" pitchFamily="18" charset="0"/>
                </a:rPr>
                <a:t>Righting</a:t>
              </a:r>
              <a:endParaRPr lang="en-US" dirty="0"/>
            </a:p>
          </p:txBody>
        </p:sp>
        <p:sp>
          <p:nvSpPr>
            <p:cNvPr id="688138" name="Rectangle 10"/>
            <p:cNvSpPr>
              <a:spLocks noChangeArrowheads="1"/>
            </p:cNvSpPr>
            <p:nvPr/>
          </p:nvSpPr>
          <p:spPr bwMode="auto">
            <a:xfrm>
              <a:off x="3548063" y="3042920"/>
              <a:ext cx="76835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 i="1" dirty="0">
                  <a:solidFill>
                    <a:srgbClr val="000000"/>
                  </a:solidFill>
                  <a:latin typeface="Times New Roman" pitchFamily="18" charset="0"/>
                </a:rPr>
                <a:t>Arm</a:t>
              </a:r>
              <a:endParaRPr lang="en-US" dirty="0"/>
            </a:p>
          </p:txBody>
        </p:sp>
        <p:sp>
          <p:nvSpPr>
            <p:cNvPr id="688139" name="Rectangle 11"/>
            <p:cNvSpPr>
              <a:spLocks noChangeArrowheads="1"/>
            </p:cNvSpPr>
            <p:nvPr/>
          </p:nvSpPr>
          <p:spPr bwMode="auto">
            <a:xfrm>
              <a:off x="4418013" y="3017520"/>
              <a:ext cx="2667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688141" name="Rectangle 13"/>
            <p:cNvSpPr>
              <a:spLocks noChangeArrowheads="1"/>
            </p:cNvSpPr>
            <p:nvPr/>
          </p:nvSpPr>
          <p:spPr bwMode="auto">
            <a:xfrm>
              <a:off x="4738624" y="3061208"/>
              <a:ext cx="5588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 i="1" dirty="0">
                  <a:solidFill>
                    <a:srgbClr val="000000"/>
                  </a:solidFill>
                  <a:latin typeface="Times New Roman" pitchFamily="18" charset="0"/>
                </a:rPr>
                <a:t>GZ</a:t>
              </a:r>
              <a:endParaRPr lang="en-US" dirty="0"/>
            </a:p>
          </p:txBody>
        </p:sp>
        <p:sp>
          <p:nvSpPr>
            <p:cNvPr id="688142" name="Rectangle 14"/>
            <p:cNvSpPr>
              <a:spLocks noChangeArrowheads="1"/>
            </p:cNvSpPr>
            <p:nvPr/>
          </p:nvSpPr>
          <p:spPr bwMode="auto">
            <a:xfrm>
              <a:off x="5429949" y="3054096"/>
              <a:ext cx="2667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 dirty="0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688144" name="Rectangle 16"/>
            <p:cNvSpPr>
              <a:spLocks noChangeArrowheads="1"/>
            </p:cNvSpPr>
            <p:nvPr/>
          </p:nvSpPr>
          <p:spPr bwMode="auto">
            <a:xfrm>
              <a:off x="5818188" y="3042920"/>
              <a:ext cx="58261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 i="1" dirty="0">
                  <a:solidFill>
                    <a:srgbClr val="000000"/>
                  </a:solidFill>
                  <a:latin typeface="Times New Roman" pitchFamily="18" charset="0"/>
                </a:rPr>
                <a:t>BG</a:t>
              </a:r>
              <a:endParaRPr lang="en-US" dirty="0"/>
            </a:p>
          </p:txBody>
        </p:sp>
        <p:sp>
          <p:nvSpPr>
            <p:cNvPr id="688145" name="Rectangle 17"/>
            <p:cNvSpPr>
              <a:spLocks noChangeArrowheads="1"/>
            </p:cNvSpPr>
            <p:nvPr/>
          </p:nvSpPr>
          <p:spPr bwMode="auto">
            <a:xfrm>
              <a:off x="6427788" y="3042920"/>
              <a:ext cx="582612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300" i="1" dirty="0">
                  <a:solidFill>
                    <a:srgbClr val="000000"/>
                  </a:solidFill>
                  <a:latin typeface="Times New Roman" pitchFamily="18" charset="0"/>
                </a:rPr>
                <a:t>Sin</a:t>
              </a:r>
              <a:endParaRPr lang="en-US" dirty="0"/>
            </a:p>
          </p:txBody>
        </p:sp>
        <p:sp>
          <p:nvSpPr>
            <p:cNvPr id="688147" name="Rectangle 19"/>
            <p:cNvSpPr>
              <a:spLocks noChangeArrowheads="1"/>
            </p:cNvSpPr>
            <p:nvPr/>
          </p:nvSpPr>
          <p:spPr bwMode="auto">
            <a:xfrm>
              <a:off x="6934200" y="3093720"/>
              <a:ext cx="452438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873371" y="3039491"/>
              <a:ext cx="466725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5921883" y="3009011"/>
              <a:ext cx="466725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Intact Stability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righting arm equation good for all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curve of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intact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statical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always a sine curve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peak value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equal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BG.</a:t>
            </a:r>
          </a:p>
        </p:txBody>
      </p:sp>
      <p:graphicFrame>
        <p:nvGraphicFramePr>
          <p:cNvPr id="689157" name="Object 5"/>
          <p:cNvGraphicFramePr>
            <a:graphicFrameLocks noChangeAspect="1"/>
          </p:cNvGraphicFramePr>
          <p:nvPr/>
        </p:nvGraphicFramePr>
        <p:xfrm>
          <a:off x="1265238" y="2895600"/>
          <a:ext cx="6537325" cy="3757613"/>
        </p:xfrm>
        <a:graphic>
          <a:graphicData uri="http://schemas.openxmlformats.org/presentationml/2006/ole">
            <p:oleObj spid="_x0000_s689157" name="Drawing" r:id="rId3" imgW="5448240" imgH="3238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Submerged Stability Characteristics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Range of Stability:   0-180°</a:t>
            </a:r>
          </a:p>
          <a:p>
            <a:pPr lvl="4"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Angle of Max Righting Arm:   90°</a:t>
            </a:r>
          </a:p>
          <a:p>
            <a:pPr lvl="4"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Max Righting Arm:   Distance BG</a:t>
            </a:r>
          </a:p>
          <a:p>
            <a:pPr lvl="4"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Dynamic Stability:   2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BG</a:t>
            </a:r>
          </a:p>
          <a:p>
            <a:pPr algn="ctr"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CURVE HAS THE SAME CHARACTERISTICS FOR ALL SUBS!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765964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AA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=Total Hull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=Viscous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Wavemaking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=Calm Air Resistance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=Coefficient of Total Hull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=Coefficient of Viscous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=Coefficient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Wavemaking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Resistance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=(1+K)C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=Tangential (Skin Friction) component of viscous resistance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K=Correction for normal (Viscous Pressure Drag) component of viscous resistance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10.5 Submarine Resistance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Resistance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1203" name="Rectangle 3"/>
          <p:cNvSpPr>
            <a:spLocks noChangeArrowheads="1"/>
          </p:cNvSpPr>
          <p:nvPr/>
        </p:nvSpPr>
        <p:spPr bwMode="auto">
          <a:xfrm>
            <a:off x="0" y="128905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surface (acts like a surface ship):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dominates at low speed, 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 speed increases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due to bigger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bow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stern waves and wake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turbulence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•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Submerged (acts like an aircraft):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Skin friction (C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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dominates.  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more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no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 (air/water) interface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tends toward zero at depth.</a:t>
            </a:r>
          </a:p>
          <a:p>
            <a:pPr lvl="1">
              <a:buFontTx/>
              <a:buChar char="–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Since C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smaller when submerged, higher 	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speeds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6781800" y="2133600"/>
            <a:ext cx="457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Submarine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Propellers</a:t>
            </a:r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  <a:noFill/>
          <a:ln/>
        </p:spPr>
        <p:txBody>
          <a:bodyPr lIns="90488" tIns="44450" rIns="90488" bIns="44450"/>
          <a:lstStyle/>
          <a:p>
            <a:r>
              <a:rPr lang="en-US" sz="2800"/>
              <a:t>Odd blade number</a:t>
            </a:r>
          </a:p>
          <a:p>
            <a:r>
              <a:rPr lang="en-US" sz="2800"/>
              <a:t>Skewed propeller</a:t>
            </a:r>
          </a:p>
          <a:p>
            <a:pPr marL="742950" lvl="1" indent="-285750"/>
            <a:r>
              <a:rPr lang="en-US" sz="2400"/>
              <a:t>Reduced vibration</a:t>
            </a:r>
          </a:p>
          <a:p>
            <a:pPr marL="742950" lvl="1" indent="-285750"/>
            <a:r>
              <a:rPr lang="en-US" sz="2400"/>
              <a:t>Reduced cavitation</a:t>
            </a:r>
          </a:p>
          <a:p>
            <a:pPr marL="742950" lvl="1" indent="-285750"/>
            <a:r>
              <a:rPr lang="en-US" sz="2400"/>
              <a:t>Disadvantages:</a:t>
            </a:r>
          </a:p>
          <a:p>
            <a:pPr lvl="2"/>
            <a:r>
              <a:rPr lang="en-US" sz="2000"/>
              <a:t>Poor in backing</a:t>
            </a:r>
          </a:p>
          <a:p>
            <a:pPr lvl="2"/>
            <a:r>
              <a:rPr lang="en-US" sz="2000"/>
              <a:t>Difficult/expensive to manufacture</a:t>
            </a:r>
          </a:p>
          <a:p>
            <a:pPr lvl="2"/>
            <a:r>
              <a:rPr lang="en-US" sz="2000"/>
              <a:t>Reduced strength</a:t>
            </a:r>
          </a:p>
          <a:p>
            <a:pPr lvl="2"/>
            <a:endParaRPr lang="en-US" sz="2000"/>
          </a:p>
          <a:p>
            <a:pPr>
              <a:spcBef>
                <a:spcPct val="0"/>
              </a:spcBef>
            </a:pPr>
            <a:r>
              <a:rPr lang="en-US" sz="2800" b="1"/>
              <a:t>Operational need outweighs disadvantages</a:t>
            </a:r>
            <a:r>
              <a:rPr lang="en-US" sz="2800"/>
              <a:t>!</a:t>
            </a:r>
          </a:p>
          <a:p>
            <a:pPr lvl="2"/>
            <a:endParaRPr lang="en-US" sz="2000"/>
          </a:p>
        </p:txBody>
      </p:sp>
      <p:sp>
        <p:nvSpPr>
          <p:cNvPr id="694277" name="Oval 5"/>
          <p:cNvSpPr>
            <a:spLocks noChangeArrowheads="1"/>
          </p:cNvSpPr>
          <p:nvPr/>
        </p:nvSpPr>
        <p:spPr bwMode="auto">
          <a:xfrm>
            <a:off x="6096000" y="2971800"/>
            <a:ext cx="1828800" cy="1828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78" name="Oval 6"/>
          <p:cNvSpPr>
            <a:spLocks noChangeArrowheads="1"/>
          </p:cNvSpPr>
          <p:nvPr/>
        </p:nvSpPr>
        <p:spPr bwMode="auto">
          <a:xfrm>
            <a:off x="6858000" y="3733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79" name="Rectangle 7"/>
          <p:cNvSpPr>
            <a:spLocks noChangeArrowheads="1"/>
          </p:cNvSpPr>
          <p:nvPr/>
        </p:nvSpPr>
        <p:spPr bwMode="auto">
          <a:xfrm>
            <a:off x="5943600" y="3810000"/>
            <a:ext cx="9144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7162800" y="3810000"/>
            <a:ext cx="914400" cy="152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6934200" y="2819400"/>
            <a:ext cx="1524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6934200" y="4038600"/>
            <a:ext cx="1524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6324600" y="24384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4" name="Rectangle 12"/>
          <p:cNvSpPr>
            <a:spLocks noChangeArrowheads="1"/>
          </p:cNvSpPr>
          <p:nvPr/>
        </p:nvSpPr>
        <p:spPr bwMode="auto">
          <a:xfrm>
            <a:off x="7239000" y="24384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5" name="Line 13"/>
          <p:cNvSpPr>
            <a:spLocks noChangeShapeType="1"/>
          </p:cNvSpPr>
          <p:nvPr/>
        </p:nvSpPr>
        <p:spPr bwMode="auto">
          <a:xfrm flipH="1">
            <a:off x="6400800" y="40386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4286" name="Line 14"/>
          <p:cNvSpPr>
            <a:spLocks noChangeShapeType="1"/>
          </p:cNvSpPr>
          <p:nvPr/>
        </p:nvSpPr>
        <p:spPr bwMode="auto">
          <a:xfrm flipH="1">
            <a:off x="6324600" y="3962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4287" name="Oval 15"/>
          <p:cNvSpPr>
            <a:spLocks noChangeArrowheads="1"/>
          </p:cNvSpPr>
          <p:nvPr/>
        </p:nvSpPr>
        <p:spPr bwMode="auto">
          <a:xfrm>
            <a:off x="6248400" y="44958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4288" name="Line 16"/>
          <p:cNvSpPr>
            <a:spLocks noChangeShapeType="1"/>
          </p:cNvSpPr>
          <p:nvPr/>
        </p:nvSpPr>
        <p:spPr bwMode="auto">
          <a:xfrm>
            <a:off x="7086600" y="40386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4289" name="Line 17"/>
          <p:cNvSpPr>
            <a:spLocks noChangeShapeType="1"/>
          </p:cNvSpPr>
          <p:nvPr/>
        </p:nvSpPr>
        <p:spPr bwMode="auto">
          <a:xfrm>
            <a:off x="7162800" y="3962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4290" name="Oval 18"/>
          <p:cNvSpPr>
            <a:spLocks noChangeArrowheads="1"/>
          </p:cNvSpPr>
          <p:nvPr/>
        </p:nvSpPr>
        <p:spPr bwMode="auto">
          <a:xfrm>
            <a:off x="7620000" y="4495800"/>
            <a:ext cx="152400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4291" name="Group 19"/>
          <p:cNvGrpSpPr>
            <a:grpSpLocks/>
          </p:cNvGrpSpPr>
          <p:nvPr/>
        </p:nvGrpSpPr>
        <p:grpSpPr bwMode="auto">
          <a:xfrm>
            <a:off x="6157913" y="3200400"/>
            <a:ext cx="1463675" cy="1487488"/>
            <a:chOff x="3879" y="2016"/>
            <a:chExt cx="922" cy="937"/>
          </a:xfrm>
        </p:grpSpPr>
        <p:sp>
          <p:nvSpPr>
            <p:cNvPr id="694292" name="Freeform 20"/>
            <p:cNvSpPr>
              <a:spLocks/>
            </p:cNvSpPr>
            <p:nvPr/>
          </p:nvSpPr>
          <p:spPr bwMode="auto">
            <a:xfrm>
              <a:off x="3879" y="2016"/>
              <a:ext cx="922" cy="937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96" y="336"/>
                </a:cxn>
                <a:cxn ang="0">
                  <a:pos x="192" y="288"/>
                </a:cxn>
                <a:cxn ang="0">
                  <a:pos x="288" y="288"/>
                </a:cxn>
                <a:cxn ang="0">
                  <a:pos x="384" y="336"/>
                </a:cxn>
                <a:cxn ang="0">
                  <a:pos x="432" y="384"/>
                </a:cxn>
                <a:cxn ang="0">
                  <a:pos x="384" y="480"/>
                </a:cxn>
                <a:cxn ang="0">
                  <a:pos x="384" y="624"/>
                </a:cxn>
                <a:cxn ang="0">
                  <a:pos x="384" y="720"/>
                </a:cxn>
                <a:cxn ang="0">
                  <a:pos x="432" y="816"/>
                </a:cxn>
                <a:cxn ang="0">
                  <a:pos x="528" y="912"/>
                </a:cxn>
                <a:cxn ang="0">
                  <a:pos x="669" y="936"/>
                </a:cxn>
                <a:cxn ang="0">
                  <a:pos x="576" y="864"/>
                </a:cxn>
                <a:cxn ang="0">
                  <a:pos x="528" y="816"/>
                </a:cxn>
                <a:cxn ang="0">
                  <a:pos x="498" y="711"/>
                </a:cxn>
                <a:cxn ang="0">
                  <a:pos x="480" y="624"/>
                </a:cxn>
                <a:cxn ang="0">
                  <a:pos x="528" y="528"/>
                </a:cxn>
                <a:cxn ang="0">
                  <a:pos x="624" y="528"/>
                </a:cxn>
                <a:cxn ang="0">
                  <a:pos x="720" y="480"/>
                </a:cxn>
                <a:cxn ang="0">
                  <a:pos x="864" y="336"/>
                </a:cxn>
                <a:cxn ang="0">
                  <a:pos x="912" y="240"/>
                </a:cxn>
                <a:cxn ang="0">
                  <a:pos x="921" y="144"/>
                </a:cxn>
                <a:cxn ang="0">
                  <a:pos x="864" y="0"/>
                </a:cxn>
                <a:cxn ang="0">
                  <a:pos x="864" y="96"/>
                </a:cxn>
                <a:cxn ang="0">
                  <a:pos x="816" y="240"/>
                </a:cxn>
                <a:cxn ang="0">
                  <a:pos x="768" y="288"/>
                </a:cxn>
                <a:cxn ang="0">
                  <a:pos x="639" y="387"/>
                </a:cxn>
                <a:cxn ang="0">
                  <a:pos x="576" y="288"/>
                </a:cxn>
                <a:cxn ang="0">
                  <a:pos x="480" y="240"/>
                </a:cxn>
                <a:cxn ang="0">
                  <a:pos x="384" y="192"/>
                </a:cxn>
                <a:cxn ang="0">
                  <a:pos x="240" y="192"/>
                </a:cxn>
                <a:cxn ang="0">
                  <a:pos x="144" y="192"/>
                </a:cxn>
                <a:cxn ang="0">
                  <a:pos x="96" y="240"/>
                </a:cxn>
                <a:cxn ang="0">
                  <a:pos x="48" y="288"/>
                </a:cxn>
                <a:cxn ang="0">
                  <a:pos x="0" y="432"/>
                </a:cxn>
              </a:cxnLst>
              <a:rect l="0" t="0" r="r" b="b"/>
              <a:pathLst>
                <a:path w="922" h="937">
                  <a:moveTo>
                    <a:pt x="0" y="432"/>
                  </a:moveTo>
                  <a:lnTo>
                    <a:pt x="96" y="336"/>
                  </a:lnTo>
                  <a:lnTo>
                    <a:pt x="192" y="288"/>
                  </a:lnTo>
                  <a:lnTo>
                    <a:pt x="288" y="288"/>
                  </a:lnTo>
                  <a:lnTo>
                    <a:pt x="384" y="336"/>
                  </a:lnTo>
                  <a:lnTo>
                    <a:pt x="432" y="384"/>
                  </a:lnTo>
                  <a:lnTo>
                    <a:pt x="384" y="480"/>
                  </a:lnTo>
                  <a:lnTo>
                    <a:pt x="384" y="624"/>
                  </a:lnTo>
                  <a:lnTo>
                    <a:pt x="384" y="720"/>
                  </a:lnTo>
                  <a:lnTo>
                    <a:pt x="432" y="816"/>
                  </a:lnTo>
                  <a:lnTo>
                    <a:pt x="528" y="912"/>
                  </a:lnTo>
                  <a:lnTo>
                    <a:pt x="669" y="936"/>
                  </a:lnTo>
                  <a:lnTo>
                    <a:pt x="576" y="864"/>
                  </a:lnTo>
                  <a:lnTo>
                    <a:pt x="528" y="816"/>
                  </a:lnTo>
                  <a:lnTo>
                    <a:pt x="498" y="711"/>
                  </a:lnTo>
                  <a:lnTo>
                    <a:pt x="480" y="624"/>
                  </a:lnTo>
                  <a:lnTo>
                    <a:pt x="528" y="528"/>
                  </a:lnTo>
                  <a:lnTo>
                    <a:pt x="624" y="528"/>
                  </a:lnTo>
                  <a:lnTo>
                    <a:pt x="720" y="480"/>
                  </a:lnTo>
                  <a:lnTo>
                    <a:pt x="864" y="336"/>
                  </a:lnTo>
                  <a:lnTo>
                    <a:pt x="912" y="240"/>
                  </a:lnTo>
                  <a:lnTo>
                    <a:pt x="921" y="144"/>
                  </a:lnTo>
                  <a:lnTo>
                    <a:pt x="864" y="0"/>
                  </a:lnTo>
                  <a:lnTo>
                    <a:pt x="864" y="96"/>
                  </a:lnTo>
                  <a:lnTo>
                    <a:pt x="816" y="240"/>
                  </a:lnTo>
                  <a:lnTo>
                    <a:pt x="768" y="288"/>
                  </a:lnTo>
                  <a:lnTo>
                    <a:pt x="639" y="387"/>
                  </a:lnTo>
                  <a:lnTo>
                    <a:pt x="576" y="288"/>
                  </a:lnTo>
                  <a:lnTo>
                    <a:pt x="480" y="240"/>
                  </a:lnTo>
                  <a:lnTo>
                    <a:pt x="384" y="192"/>
                  </a:lnTo>
                  <a:lnTo>
                    <a:pt x="240" y="192"/>
                  </a:lnTo>
                  <a:lnTo>
                    <a:pt x="144" y="192"/>
                  </a:lnTo>
                  <a:lnTo>
                    <a:pt x="96" y="240"/>
                  </a:lnTo>
                  <a:lnTo>
                    <a:pt x="48" y="288"/>
                  </a:lnTo>
                  <a:lnTo>
                    <a:pt x="0" y="432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4293" name="Oval 21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2228" name="Object 4"/>
          <p:cNvGraphicFramePr>
            <a:graphicFrameLocks noChangeAspect="1"/>
          </p:cNvGraphicFramePr>
          <p:nvPr/>
        </p:nvGraphicFramePr>
        <p:xfrm>
          <a:off x="123825" y="1266825"/>
          <a:ext cx="8820150" cy="5405438"/>
        </p:xfrm>
        <a:graphic>
          <a:graphicData uri="http://schemas.openxmlformats.org/presentationml/2006/ole">
            <p:oleObj spid="_x0000_s692228" name="Drawing" r:id="rId3" imgW="7496280" imgH="4524480" progId="">
              <p:embed/>
            </p:oleObj>
          </a:graphicData>
        </a:graphic>
      </p:graphicFrame>
      <p:sp>
        <p:nvSpPr>
          <p:cNvPr id="69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Submarine Propellers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Submarine Types</a:t>
            </a:r>
            <a:endParaRPr lang="en-US" dirty="0"/>
          </a:p>
        </p:txBody>
      </p:sp>
      <p:pic>
        <p:nvPicPr>
          <p:cNvPr id="730114" name="Picture 2" descr="Four crew members of the SSBN / SSGN Ohio Class submarine with a good vi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2116137"/>
            <a:ext cx="4991100" cy="360045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64313" y="2447925"/>
            <a:ext cx="1627187" cy="9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cs typeface="Arial" charset="0"/>
              </a:rPr>
              <a:t>OHIO Class </a:t>
            </a:r>
            <a:endParaRPr lang="en-US" sz="1600" b="1" dirty="0">
              <a:solidFill>
                <a:srgbClr val="003366"/>
              </a:solidFill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003366"/>
                </a:solidFill>
                <a:cs typeface="Arial" charset="0"/>
              </a:rPr>
              <a:t>14 SSBNs</a:t>
            </a:r>
            <a:endParaRPr lang="en-US" sz="1600" dirty="0">
              <a:solidFill>
                <a:srgbClr val="003366"/>
              </a:solidFill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cs typeface="Arial" charset="0"/>
              </a:rPr>
              <a:t> </a:t>
            </a:r>
            <a:r>
              <a:rPr lang="en-US" sz="1600" dirty="0" smtClean="0">
                <a:solidFill>
                  <a:srgbClr val="003366"/>
                </a:solidFill>
                <a:cs typeface="Arial" charset="0"/>
              </a:rPr>
              <a:t>4 SSGNs</a:t>
            </a:r>
            <a:endParaRPr lang="en-US" sz="1600" dirty="0">
              <a:solidFill>
                <a:srgbClr val="0033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Subjected to same forces and moments as surface ships:</a:t>
            </a:r>
          </a:p>
          <a:p>
            <a:pPr>
              <a:buFontTx/>
              <a:buChar char="•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 translation (surge, sway, heave) 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 rotational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(roll,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pitch,yaw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Recall heave, pitch, and roll are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simple harmonic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motions because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of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restoring force 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If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resonant freq, amplitudes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maximized (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particularly roll which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is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sharply tuned). </a:t>
            </a: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Surface wave action diminishes exponentially with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10.6 Submarine </a:t>
            </a:r>
            <a:r>
              <a:rPr lang="en-US" dirty="0" err="1">
                <a:solidFill>
                  <a:schemeClr val="tx1"/>
                </a:solidFill>
              </a:rPr>
              <a:t>Seakeeping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4"/>
          <p:cNvSpPr>
            <a:spLocks/>
          </p:cNvSpPr>
          <p:nvPr/>
        </p:nvSpPr>
        <p:spPr bwMode="auto">
          <a:xfrm rot="317132">
            <a:off x="6871854" y="5292437"/>
            <a:ext cx="230188" cy="23018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48" y="144"/>
              </a:cxn>
              <a:cxn ang="0">
                <a:pos x="144" y="96"/>
              </a:cxn>
              <a:cxn ang="0">
                <a:pos x="96" y="0"/>
              </a:cxn>
            </a:cxnLst>
            <a:rect l="0" t="0" r="r" b="b"/>
            <a:pathLst>
              <a:path w="145" h="145">
                <a:moveTo>
                  <a:pt x="96" y="0"/>
                </a:moveTo>
                <a:lnTo>
                  <a:pt x="0" y="48"/>
                </a:lnTo>
                <a:lnTo>
                  <a:pt x="48" y="144"/>
                </a:lnTo>
                <a:lnTo>
                  <a:pt x="144" y="96"/>
                </a:lnTo>
                <a:lnTo>
                  <a:pt x="9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 rot="317132">
            <a:off x="6669974" y="5375567"/>
            <a:ext cx="230188" cy="23018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48" y="144"/>
              </a:cxn>
              <a:cxn ang="0">
                <a:pos x="144" y="96"/>
              </a:cxn>
              <a:cxn ang="0">
                <a:pos x="96" y="0"/>
              </a:cxn>
            </a:cxnLst>
            <a:rect l="0" t="0" r="r" b="b"/>
            <a:pathLst>
              <a:path w="145" h="145">
                <a:moveTo>
                  <a:pt x="96" y="0"/>
                </a:moveTo>
                <a:lnTo>
                  <a:pt x="0" y="48"/>
                </a:lnTo>
                <a:lnTo>
                  <a:pt x="48" y="144"/>
                </a:lnTo>
                <a:lnTo>
                  <a:pt x="144" y="96"/>
                </a:lnTo>
                <a:lnTo>
                  <a:pt x="9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/>
              <a:t>Periscope Depth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Suction Forces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Water Surface Effect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Bernoulli effect similar</a:t>
            </a:r>
            <a:br>
              <a:rPr lang="en-US" dirty="0"/>
            </a:br>
            <a:r>
              <a:rPr lang="en-US" dirty="0"/>
              <a:t>to shallow water “squat”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Control speed, depth, angle,</a:t>
            </a:r>
            <a:br>
              <a:rPr lang="en-US" dirty="0"/>
            </a:br>
            <a:r>
              <a:rPr lang="en-US" dirty="0"/>
              <a:t>&amp; extra weight carried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Wave Action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Bernoulli effect due to waves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Control speed, depth, angle, course,</a:t>
            </a:r>
            <a:br>
              <a:rPr lang="en-US" dirty="0"/>
            </a:br>
            <a:r>
              <a:rPr lang="en-US" dirty="0"/>
              <a:t>&amp; extra weight carried</a:t>
            </a:r>
          </a:p>
        </p:txBody>
      </p:sp>
      <p:sp>
        <p:nvSpPr>
          <p:cNvPr id="649222" name="Oval 6"/>
          <p:cNvSpPr>
            <a:spLocks noChangeArrowheads="1"/>
          </p:cNvSpPr>
          <p:nvPr/>
        </p:nvSpPr>
        <p:spPr bwMode="auto">
          <a:xfrm>
            <a:off x="7690262" y="2268187"/>
            <a:ext cx="304800" cy="34438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23" name="Freeform 7"/>
          <p:cNvSpPr>
            <a:spLocks/>
          </p:cNvSpPr>
          <p:nvPr/>
        </p:nvSpPr>
        <p:spPr bwMode="auto">
          <a:xfrm>
            <a:off x="5638800" y="2286000"/>
            <a:ext cx="2287588" cy="687388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440" y="192"/>
              </a:cxn>
              <a:cxn ang="0">
                <a:pos x="432" y="432"/>
              </a:cxn>
              <a:cxn ang="0">
                <a:pos x="0" y="432"/>
              </a:cxn>
              <a:cxn ang="0">
                <a:pos x="336" y="240"/>
              </a:cxn>
              <a:cxn ang="0">
                <a:pos x="1344" y="0"/>
              </a:cxn>
            </a:cxnLst>
            <a:rect l="0" t="0" r="r" b="b"/>
            <a:pathLst>
              <a:path w="1441" h="433">
                <a:moveTo>
                  <a:pt x="1344" y="0"/>
                </a:moveTo>
                <a:lnTo>
                  <a:pt x="1440" y="192"/>
                </a:lnTo>
                <a:lnTo>
                  <a:pt x="432" y="432"/>
                </a:lnTo>
                <a:lnTo>
                  <a:pt x="0" y="432"/>
                </a:lnTo>
                <a:lnTo>
                  <a:pt x="336" y="240"/>
                </a:lnTo>
                <a:lnTo>
                  <a:pt x="1344" y="0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4" name="Line 8"/>
          <p:cNvSpPr>
            <a:spLocks noChangeShapeType="1"/>
          </p:cNvSpPr>
          <p:nvPr/>
        </p:nvSpPr>
        <p:spPr bwMode="auto">
          <a:xfrm flipH="1">
            <a:off x="6172200" y="2286000"/>
            <a:ext cx="1600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5" name="Line 9"/>
          <p:cNvSpPr>
            <a:spLocks noChangeShapeType="1"/>
          </p:cNvSpPr>
          <p:nvPr/>
        </p:nvSpPr>
        <p:spPr bwMode="auto">
          <a:xfrm flipH="1">
            <a:off x="5638800" y="2667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6" name="Line 10"/>
          <p:cNvSpPr>
            <a:spLocks noChangeShapeType="1"/>
          </p:cNvSpPr>
          <p:nvPr/>
        </p:nvSpPr>
        <p:spPr bwMode="auto">
          <a:xfrm flipH="1">
            <a:off x="5638800" y="2971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7" name="Line 11"/>
          <p:cNvSpPr>
            <a:spLocks noChangeShapeType="1"/>
          </p:cNvSpPr>
          <p:nvPr/>
        </p:nvSpPr>
        <p:spPr bwMode="auto">
          <a:xfrm flipH="1">
            <a:off x="6324600" y="2590800"/>
            <a:ext cx="1600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8" name="Line 12"/>
          <p:cNvSpPr>
            <a:spLocks noChangeShapeType="1"/>
          </p:cNvSpPr>
          <p:nvPr/>
        </p:nvSpPr>
        <p:spPr bwMode="auto">
          <a:xfrm flipH="1">
            <a:off x="7086600" y="20574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29" name="Line 13"/>
          <p:cNvSpPr>
            <a:spLocks noChangeShapeType="1"/>
          </p:cNvSpPr>
          <p:nvPr/>
        </p:nvSpPr>
        <p:spPr bwMode="auto">
          <a:xfrm>
            <a:off x="7467600" y="20574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0" name="Line 14"/>
          <p:cNvSpPr>
            <a:spLocks noChangeShapeType="1"/>
          </p:cNvSpPr>
          <p:nvPr/>
        </p:nvSpPr>
        <p:spPr bwMode="auto">
          <a:xfrm>
            <a:off x="7086600" y="21336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1" name="Line 15"/>
          <p:cNvSpPr>
            <a:spLocks noChangeShapeType="1"/>
          </p:cNvSpPr>
          <p:nvPr/>
        </p:nvSpPr>
        <p:spPr bwMode="auto">
          <a:xfrm flipH="1">
            <a:off x="7239000" y="21336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2" name="Line 16"/>
          <p:cNvSpPr>
            <a:spLocks noChangeShapeType="1"/>
          </p:cNvSpPr>
          <p:nvPr/>
        </p:nvSpPr>
        <p:spPr bwMode="auto">
          <a:xfrm flipH="1">
            <a:off x="5638800" y="28956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3" name="Line 17"/>
          <p:cNvSpPr>
            <a:spLocks noChangeShapeType="1"/>
          </p:cNvSpPr>
          <p:nvPr/>
        </p:nvSpPr>
        <p:spPr bwMode="auto">
          <a:xfrm flipH="1">
            <a:off x="5562600" y="2743200"/>
            <a:ext cx="228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4" name="Line 18"/>
          <p:cNvSpPr>
            <a:spLocks noChangeShapeType="1"/>
          </p:cNvSpPr>
          <p:nvPr/>
        </p:nvSpPr>
        <p:spPr bwMode="auto">
          <a:xfrm flipH="1">
            <a:off x="5715000" y="3048000"/>
            <a:ext cx="228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5" name="Line 19"/>
          <p:cNvSpPr>
            <a:spLocks noChangeShapeType="1"/>
          </p:cNvSpPr>
          <p:nvPr/>
        </p:nvSpPr>
        <p:spPr bwMode="auto">
          <a:xfrm>
            <a:off x="5791200" y="27432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6" name="Line 20"/>
          <p:cNvSpPr>
            <a:spLocks noChangeShapeType="1"/>
          </p:cNvSpPr>
          <p:nvPr/>
        </p:nvSpPr>
        <p:spPr bwMode="auto">
          <a:xfrm>
            <a:off x="5562600" y="28194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7" name="Line 21"/>
          <p:cNvSpPr>
            <a:spLocks noChangeShapeType="1"/>
          </p:cNvSpPr>
          <p:nvPr/>
        </p:nvSpPr>
        <p:spPr bwMode="auto">
          <a:xfrm>
            <a:off x="5410200" y="1828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38" name="AutoShape 22"/>
          <p:cNvSpPr>
            <a:spLocks noChangeArrowheads="1"/>
          </p:cNvSpPr>
          <p:nvPr/>
        </p:nvSpPr>
        <p:spPr bwMode="auto">
          <a:xfrm flipH="1">
            <a:off x="6324600" y="1828800"/>
            <a:ext cx="1752600" cy="228600"/>
          </a:xfrm>
          <a:prstGeom prst="rightArrow">
            <a:avLst>
              <a:gd name="adj1" fmla="val 50000"/>
              <a:gd name="adj2" fmla="val 191951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39" name="Rectangle 23"/>
          <p:cNvSpPr>
            <a:spLocks noChangeArrowheads="1"/>
          </p:cNvSpPr>
          <p:nvPr/>
        </p:nvSpPr>
        <p:spPr bwMode="auto">
          <a:xfrm>
            <a:off x="5411788" y="1982788"/>
            <a:ext cx="1336675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Higher relative</a:t>
            </a:r>
          </a:p>
          <a:p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speed water, hence</a:t>
            </a:r>
          </a:p>
          <a:p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lower pressure</a:t>
            </a:r>
          </a:p>
        </p:txBody>
      </p:sp>
      <p:sp>
        <p:nvSpPr>
          <p:cNvPr id="649240" name="Line 24"/>
          <p:cNvSpPr>
            <a:spLocks noChangeShapeType="1"/>
          </p:cNvSpPr>
          <p:nvPr/>
        </p:nvSpPr>
        <p:spPr bwMode="auto">
          <a:xfrm>
            <a:off x="5410200" y="3505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1" name="Line 25"/>
          <p:cNvSpPr>
            <a:spLocks noChangeShapeType="1"/>
          </p:cNvSpPr>
          <p:nvPr/>
        </p:nvSpPr>
        <p:spPr bwMode="auto">
          <a:xfrm>
            <a:off x="5410200" y="3733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2" name="Line 26"/>
          <p:cNvSpPr>
            <a:spLocks noChangeShapeType="1"/>
          </p:cNvSpPr>
          <p:nvPr/>
        </p:nvSpPr>
        <p:spPr bwMode="auto">
          <a:xfrm>
            <a:off x="5410200" y="3962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3" name="Line 27"/>
          <p:cNvSpPr>
            <a:spLocks noChangeShapeType="1"/>
          </p:cNvSpPr>
          <p:nvPr/>
        </p:nvSpPr>
        <p:spPr bwMode="auto">
          <a:xfrm>
            <a:off x="5410200" y="4191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4" name="Line 28"/>
          <p:cNvSpPr>
            <a:spLocks noChangeShapeType="1"/>
          </p:cNvSpPr>
          <p:nvPr/>
        </p:nvSpPr>
        <p:spPr bwMode="auto">
          <a:xfrm>
            <a:off x="5410200" y="4419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>
            <a:off x="5410200" y="46482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6" name="Line 30"/>
          <p:cNvSpPr>
            <a:spLocks noChangeShapeType="1"/>
          </p:cNvSpPr>
          <p:nvPr/>
        </p:nvSpPr>
        <p:spPr bwMode="auto">
          <a:xfrm>
            <a:off x="5410200" y="48768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7" name="Line 31"/>
          <p:cNvSpPr>
            <a:spLocks noChangeShapeType="1"/>
          </p:cNvSpPr>
          <p:nvPr/>
        </p:nvSpPr>
        <p:spPr bwMode="auto">
          <a:xfrm>
            <a:off x="5410200" y="51054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8" name="Line 32"/>
          <p:cNvSpPr>
            <a:spLocks noChangeShapeType="1"/>
          </p:cNvSpPr>
          <p:nvPr/>
        </p:nvSpPr>
        <p:spPr bwMode="auto">
          <a:xfrm>
            <a:off x="5410200" y="53340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49" name="AutoShape 33"/>
          <p:cNvSpPr>
            <a:spLocks noChangeArrowheads="1"/>
          </p:cNvSpPr>
          <p:nvPr/>
        </p:nvSpPr>
        <p:spPr bwMode="auto">
          <a:xfrm rot="16200000" flipH="1">
            <a:off x="7010400" y="2819400"/>
            <a:ext cx="914400" cy="1981200"/>
          </a:xfrm>
          <a:prstGeom prst="rightArrow">
            <a:avLst>
              <a:gd name="adj1" fmla="val 50000"/>
              <a:gd name="adj2" fmla="val 2504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50" name="Rectangle 34"/>
          <p:cNvSpPr>
            <a:spLocks noChangeArrowheads="1"/>
          </p:cNvSpPr>
          <p:nvPr/>
        </p:nvSpPr>
        <p:spPr bwMode="auto">
          <a:xfrm>
            <a:off x="7088188" y="3582988"/>
            <a:ext cx="757237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Direction</a:t>
            </a:r>
          </a:p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of Seas</a:t>
            </a:r>
          </a:p>
        </p:txBody>
      </p:sp>
      <p:sp>
        <p:nvSpPr>
          <p:cNvPr id="649251" name="Oval 35"/>
          <p:cNvSpPr>
            <a:spLocks noChangeArrowheads="1"/>
          </p:cNvSpPr>
          <p:nvPr/>
        </p:nvSpPr>
        <p:spPr bwMode="auto">
          <a:xfrm>
            <a:off x="6299859" y="4114800"/>
            <a:ext cx="356259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52" name="Freeform 36"/>
          <p:cNvSpPr>
            <a:spLocks/>
          </p:cNvSpPr>
          <p:nvPr/>
        </p:nvSpPr>
        <p:spPr bwMode="auto">
          <a:xfrm>
            <a:off x="6324600" y="4191000"/>
            <a:ext cx="611188" cy="1373188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384" y="576"/>
              </a:cxn>
              <a:cxn ang="0">
                <a:pos x="384" y="864"/>
              </a:cxn>
              <a:cxn ang="0">
                <a:pos x="192" y="672"/>
              </a:cxn>
              <a:cxn ang="0">
                <a:pos x="0" y="96"/>
              </a:cxn>
              <a:cxn ang="0">
                <a:pos x="192" y="0"/>
              </a:cxn>
            </a:cxnLst>
            <a:rect l="0" t="0" r="r" b="b"/>
            <a:pathLst>
              <a:path w="385" h="865">
                <a:moveTo>
                  <a:pt x="192" y="0"/>
                </a:moveTo>
                <a:lnTo>
                  <a:pt x="384" y="576"/>
                </a:lnTo>
                <a:lnTo>
                  <a:pt x="384" y="864"/>
                </a:lnTo>
                <a:lnTo>
                  <a:pt x="192" y="672"/>
                </a:lnTo>
                <a:lnTo>
                  <a:pt x="0" y="96"/>
                </a:lnTo>
                <a:lnTo>
                  <a:pt x="192" y="0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3" name="Line 37"/>
          <p:cNvSpPr>
            <a:spLocks noChangeShapeType="1"/>
          </p:cNvSpPr>
          <p:nvPr/>
        </p:nvSpPr>
        <p:spPr bwMode="auto">
          <a:xfrm>
            <a:off x="6324600" y="43434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4" name="Line 38"/>
          <p:cNvSpPr>
            <a:spLocks noChangeShapeType="1"/>
          </p:cNvSpPr>
          <p:nvPr/>
        </p:nvSpPr>
        <p:spPr bwMode="auto">
          <a:xfrm>
            <a:off x="6629400" y="52578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5" name="Line 39"/>
          <p:cNvSpPr>
            <a:spLocks noChangeShapeType="1"/>
          </p:cNvSpPr>
          <p:nvPr/>
        </p:nvSpPr>
        <p:spPr bwMode="auto">
          <a:xfrm>
            <a:off x="6629400" y="4191000"/>
            <a:ext cx="304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 flipH="1" flipV="1">
            <a:off x="6858000" y="53340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58" name="Line 42"/>
          <p:cNvSpPr>
            <a:spLocks noChangeShapeType="1"/>
          </p:cNvSpPr>
          <p:nvPr/>
        </p:nvSpPr>
        <p:spPr bwMode="auto">
          <a:xfrm>
            <a:off x="6477000" y="4267200"/>
            <a:ext cx="152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60" name="Freeform 44"/>
          <p:cNvSpPr>
            <a:spLocks/>
          </p:cNvSpPr>
          <p:nvPr/>
        </p:nvSpPr>
        <p:spPr bwMode="auto">
          <a:xfrm rot="317132">
            <a:off x="6553200" y="4296890"/>
            <a:ext cx="230188" cy="23018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48" y="144"/>
              </a:cxn>
              <a:cxn ang="0">
                <a:pos x="144" y="96"/>
              </a:cxn>
              <a:cxn ang="0">
                <a:pos x="96" y="0"/>
              </a:cxn>
            </a:cxnLst>
            <a:rect l="0" t="0" r="r" b="b"/>
            <a:pathLst>
              <a:path w="145" h="145">
                <a:moveTo>
                  <a:pt x="96" y="0"/>
                </a:moveTo>
                <a:lnTo>
                  <a:pt x="0" y="48"/>
                </a:lnTo>
                <a:lnTo>
                  <a:pt x="48" y="144"/>
                </a:lnTo>
                <a:lnTo>
                  <a:pt x="144" y="96"/>
                </a:lnTo>
                <a:lnTo>
                  <a:pt x="9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9261" name="Rectangle 45"/>
          <p:cNvSpPr>
            <a:spLocks noChangeArrowheads="1"/>
          </p:cNvSpPr>
          <p:nvPr/>
        </p:nvSpPr>
        <p:spPr bwMode="auto">
          <a:xfrm>
            <a:off x="7240588" y="4649788"/>
            <a:ext cx="1755738" cy="138243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If Diving Officer is about</a:t>
            </a:r>
          </a:p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to broach, use rudder to: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Times New Roman" pitchFamily="18" charset="0"/>
              </a:rPr>
              <a:t>- slow </a:t>
            </a:r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sub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Times New Roman" pitchFamily="18" charset="0"/>
              </a:rPr>
              <a:t>- turn </a:t>
            </a:r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away from waves</a:t>
            </a:r>
          </a:p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to reduce wave</a:t>
            </a:r>
          </a:p>
          <a:p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action along deck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Times New Roman" pitchFamily="18" charset="0"/>
              </a:rPr>
              <a:t>- (</a:t>
            </a:r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</a:rPr>
              <a:t>increases roll motion)</a:t>
            </a:r>
          </a:p>
        </p:txBody>
      </p:sp>
      <p:sp>
        <p:nvSpPr>
          <p:cNvPr id="649263" name="Rectangle 4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Submarine </a:t>
            </a:r>
            <a:r>
              <a:rPr lang="en-US" dirty="0" err="1">
                <a:solidFill>
                  <a:schemeClr val="tx1"/>
                </a:solidFill>
              </a:rPr>
              <a:t>Seakeeping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 rot="317132">
            <a:off x="6325568" y="4378034"/>
            <a:ext cx="230188" cy="230188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48" y="144"/>
              </a:cxn>
              <a:cxn ang="0">
                <a:pos x="144" y="96"/>
              </a:cxn>
              <a:cxn ang="0">
                <a:pos x="96" y="0"/>
              </a:cxn>
            </a:cxnLst>
            <a:rect l="0" t="0" r="r" b="b"/>
            <a:pathLst>
              <a:path w="145" h="145">
                <a:moveTo>
                  <a:pt x="96" y="0"/>
                </a:moveTo>
                <a:lnTo>
                  <a:pt x="0" y="48"/>
                </a:lnTo>
                <a:lnTo>
                  <a:pt x="48" y="144"/>
                </a:lnTo>
                <a:lnTo>
                  <a:pt x="144" y="96"/>
                </a:lnTo>
                <a:lnTo>
                  <a:pt x="96" y="0"/>
                </a:lnTo>
              </a:path>
            </a:pathLst>
          </a:custGeom>
          <a:solidFill>
            <a:schemeClr val="bg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" y="1624584"/>
            <a:ext cx="7772400" cy="4666488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800" dirty="0"/>
              <a:t>Achieve Neutral Buoyancy Hydrostatically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Drive the Boat </a:t>
            </a:r>
            <a:r>
              <a:rPr lang="en-US" sz="2800" dirty="0" err="1" smtClean="0"/>
              <a:t>Hydrodynamically</a:t>
            </a:r>
            <a:endParaRPr lang="en-US" sz="2800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Lateral motion controlled with rudder, engines,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propellers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 accomplished by: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buoyant force equal the submarine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displacement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in previous section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more positive control achieved by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planes, angle, and speed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4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10.7 Submarine Maneuvering and Control</a:t>
            </a:r>
            <a:endParaRPr lang="en-US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0808"/>
            <a:ext cx="7772400" cy="5233416"/>
          </a:xfrm>
          <a:noFill/>
          <a:ln/>
        </p:spPr>
        <p:txBody>
          <a:bodyPr lIns="90488" tIns="44450" rIns="90488" bIns="44450"/>
          <a:lstStyle/>
          <a:p>
            <a:pPr marL="341312" indent="-285750">
              <a:lnSpc>
                <a:spcPct val="90000"/>
              </a:lnSpc>
            </a:pPr>
            <a:r>
              <a:rPr lang="en-US" sz="2400" dirty="0" smtClean="0"/>
              <a:t>Fairwater </a:t>
            </a:r>
            <a:r>
              <a:rPr lang="en-US" sz="2400" dirty="0"/>
              <a:t>Planes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Lift &amp; some </a:t>
            </a:r>
            <a:r>
              <a:rPr lang="en-US" sz="2200" dirty="0" smtClean="0"/>
              <a:t>angle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</a:t>
            </a:r>
            <a:r>
              <a:rPr lang="en-US" sz="2200" dirty="0" smtClean="0"/>
              <a:t>ainly depth control</a:t>
            </a:r>
            <a:endParaRPr lang="en-US" sz="2200" dirty="0"/>
          </a:p>
          <a:p>
            <a:pPr marL="341312" indent="-285750">
              <a:lnSpc>
                <a:spcPct val="90000"/>
              </a:lnSpc>
            </a:pPr>
            <a:r>
              <a:rPr lang="en-US" sz="2400" dirty="0"/>
              <a:t>Bow Planes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When no Fairwater Planes only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Mostly angle</a:t>
            </a:r>
          </a:p>
          <a:p>
            <a:pPr marL="341312" indent="-285750">
              <a:lnSpc>
                <a:spcPct val="90000"/>
              </a:lnSpc>
            </a:pPr>
            <a:r>
              <a:rPr lang="en-US" sz="2400" dirty="0"/>
              <a:t>Stern Planes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Angle</a:t>
            </a:r>
          </a:p>
          <a:p>
            <a:pPr marL="341312" indent="-285750">
              <a:lnSpc>
                <a:spcPct val="90000"/>
              </a:lnSpc>
            </a:pPr>
            <a:r>
              <a:rPr lang="en-US" sz="2400" dirty="0"/>
              <a:t>Hull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With positive angle of attack, hull provides lift and sub “swims” toward ordered depth</a:t>
            </a:r>
          </a:p>
          <a:p>
            <a:pPr marL="341312" indent="-285750">
              <a:lnSpc>
                <a:spcPct val="90000"/>
              </a:lnSpc>
            </a:pPr>
            <a:r>
              <a:rPr lang="en-US" sz="2400" dirty="0" smtClean="0"/>
              <a:t>Increasing </a:t>
            </a:r>
            <a:r>
              <a:rPr lang="en-US" sz="2400" dirty="0"/>
              <a:t>speed </a:t>
            </a:r>
            <a:r>
              <a:rPr lang="en-US" sz="2400" dirty="0" smtClean="0"/>
              <a:t>increases </a:t>
            </a:r>
            <a:r>
              <a:rPr lang="en-US" sz="2400" dirty="0"/>
              <a:t>effectiveness of planes and ship’s angle (</a:t>
            </a:r>
            <a:r>
              <a:rPr lang="en-US" sz="2400" dirty="0" smtClean="0"/>
              <a:t>F </a:t>
            </a:r>
            <a:r>
              <a:rPr lang="en-US" sz="2400" dirty="0" smtClean="0">
                <a:latin typeface="Symbol" pitchFamily="18" charset="2"/>
              </a:rPr>
              <a:t>µ </a:t>
            </a:r>
            <a:r>
              <a:rPr lang="en-US" sz="2400" dirty="0" smtClean="0"/>
              <a:t>½</a:t>
            </a:r>
            <a:r>
              <a:rPr lang="en-US" sz="2400" dirty="0" smtClean="0">
                <a:latin typeface="Symbol" pitchFamily="18" charset="2"/>
              </a:rPr>
              <a:t>r</a:t>
            </a:r>
            <a:r>
              <a:rPr lang="en-US" sz="2400" dirty="0" smtClean="0"/>
              <a:t>AV²</a:t>
            </a:r>
            <a:r>
              <a:rPr lang="en-US" sz="2400" dirty="0"/>
              <a:t>)</a:t>
            </a:r>
          </a:p>
          <a:p>
            <a:pPr marL="341312" indent="-285750">
              <a:lnSpc>
                <a:spcPct val="90000"/>
              </a:lnSpc>
            </a:pPr>
            <a:r>
              <a:rPr lang="en-US" sz="2400" dirty="0"/>
              <a:t>Remember: Planes, Angle, </a:t>
            </a:r>
            <a:r>
              <a:rPr lang="en-US" sz="2400" dirty="0" smtClean="0"/>
              <a:t>Speed (similar for aircraft)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392424" y="2749296"/>
            <a:ext cx="5410200" cy="1476375"/>
            <a:chOff x="3429000" y="2932176"/>
            <a:chExt cx="5410200" cy="1476375"/>
          </a:xfrm>
        </p:grpSpPr>
        <p:sp>
          <p:nvSpPr>
            <p:cNvPr id="651285" name="Rectangle 21"/>
            <p:cNvSpPr>
              <a:spLocks noChangeArrowheads="1"/>
            </p:cNvSpPr>
            <p:nvPr/>
          </p:nvSpPr>
          <p:spPr bwMode="auto">
            <a:xfrm>
              <a:off x="5820791" y="3701606"/>
              <a:ext cx="401638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651268" name="Line 4"/>
            <p:cNvSpPr>
              <a:spLocks noChangeShapeType="1"/>
            </p:cNvSpPr>
            <p:nvPr/>
          </p:nvSpPr>
          <p:spPr bwMode="auto">
            <a:xfrm flipH="1">
              <a:off x="6096000" y="4103751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69" name="Arc 5"/>
            <p:cNvSpPr>
              <a:spLocks/>
            </p:cNvSpPr>
            <p:nvPr/>
          </p:nvSpPr>
          <p:spPr bwMode="auto">
            <a:xfrm>
              <a:off x="8534400" y="3805301"/>
              <a:ext cx="304800" cy="3048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0" name="Arc 6"/>
            <p:cNvSpPr>
              <a:spLocks/>
            </p:cNvSpPr>
            <p:nvPr/>
          </p:nvSpPr>
          <p:spPr bwMode="auto">
            <a:xfrm>
              <a:off x="8534400" y="4103751"/>
              <a:ext cx="304800" cy="304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1" name="Line 7"/>
            <p:cNvSpPr>
              <a:spLocks noChangeShapeType="1"/>
            </p:cNvSpPr>
            <p:nvPr/>
          </p:nvSpPr>
          <p:spPr bwMode="auto">
            <a:xfrm flipH="1">
              <a:off x="4495800" y="3798951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2" name="Line 8"/>
            <p:cNvSpPr>
              <a:spLocks noChangeShapeType="1"/>
            </p:cNvSpPr>
            <p:nvPr/>
          </p:nvSpPr>
          <p:spPr bwMode="auto">
            <a:xfrm flipH="1">
              <a:off x="4495800" y="4408551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3" name="Line 9"/>
            <p:cNvSpPr>
              <a:spLocks noChangeShapeType="1"/>
            </p:cNvSpPr>
            <p:nvPr/>
          </p:nvSpPr>
          <p:spPr bwMode="auto">
            <a:xfrm flipH="1">
              <a:off x="3429000" y="3798951"/>
              <a:ext cx="1066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4" name="Line 10"/>
            <p:cNvSpPr>
              <a:spLocks noChangeShapeType="1"/>
            </p:cNvSpPr>
            <p:nvPr/>
          </p:nvSpPr>
          <p:spPr bwMode="auto">
            <a:xfrm>
              <a:off x="3429000" y="4103751"/>
              <a:ext cx="1066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5" name="Line 11"/>
            <p:cNvSpPr>
              <a:spLocks noChangeShapeType="1"/>
            </p:cNvSpPr>
            <p:nvPr/>
          </p:nvSpPr>
          <p:spPr bwMode="auto">
            <a:xfrm>
              <a:off x="7543800" y="334175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6" name="Line 12"/>
            <p:cNvSpPr>
              <a:spLocks noChangeShapeType="1"/>
            </p:cNvSpPr>
            <p:nvPr/>
          </p:nvSpPr>
          <p:spPr bwMode="auto">
            <a:xfrm>
              <a:off x="7010400" y="334175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7" name="Line 13"/>
            <p:cNvSpPr>
              <a:spLocks noChangeShapeType="1"/>
            </p:cNvSpPr>
            <p:nvPr/>
          </p:nvSpPr>
          <p:spPr bwMode="auto">
            <a:xfrm>
              <a:off x="7010400" y="3341751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8" name="Line 14"/>
            <p:cNvSpPr>
              <a:spLocks noChangeShapeType="1"/>
            </p:cNvSpPr>
            <p:nvPr/>
          </p:nvSpPr>
          <p:spPr bwMode="auto">
            <a:xfrm flipV="1">
              <a:off x="7162800" y="3417951"/>
              <a:ext cx="304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79" name="Line 15"/>
            <p:cNvSpPr>
              <a:spLocks noChangeShapeType="1"/>
            </p:cNvSpPr>
            <p:nvPr/>
          </p:nvSpPr>
          <p:spPr bwMode="auto">
            <a:xfrm>
              <a:off x="3429000" y="3798951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0" name="Line 16"/>
            <p:cNvSpPr>
              <a:spLocks noChangeShapeType="1"/>
            </p:cNvSpPr>
            <p:nvPr/>
          </p:nvSpPr>
          <p:spPr bwMode="auto">
            <a:xfrm>
              <a:off x="3429000" y="3798951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1" name="Line 17"/>
            <p:cNvSpPr>
              <a:spLocks noChangeShapeType="1"/>
            </p:cNvSpPr>
            <p:nvPr/>
          </p:nvSpPr>
          <p:spPr bwMode="auto">
            <a:xfrm>
              <a:off x="3429000" y="4408551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2" name="Line 18"/>
            <p:cNvSpPr>
              <a:spLocks noChangeShapeType="1"/>
            </p:cNvSpPr>
            <p:nvPr/>
          </p:nvSpPr>
          <p:spPr bwMode="auto">
            <a:xfrm>
              <a:off x="3886200" y="4256151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3" name="Line 19"/>
            <p:cNvSpPr>
              <a:spLocks noChangeShapeType="1"/>
            </p:cNvSpPr>
            <p:nvPr/>
          </p:nvSpPr>
          <p:spPr bwMode="auto">
            <a:xfrm flipV="1">
              <a:off x="8229600" y="3875151"/>
              <a:ext cx="304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4" name="Line 20"/>
            <p:cNvSpPr>
              <a:spLocks noChangeShapeType="1"/>
            </p:cNvSpPr>
            <p:nvPr/>
          </p:nvSpPr>
          <p:spPr bwMode="auto">
            <a:xfrm>
              <a:off x="6172200" y="4027551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6" name="Line 22"/>
            <p:cNvSpPr>
              <a:spLocks noChangeShapeType="1"/>
            </p:cNvSpPr>
            <p:nvPr/>
          </p:nvSpPr>
          <p:spPr bwMode="auto">
            <a:xfrm flipH="1">
              <a:off x="3657600" y="4103751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7" name="Line 23"/>
            <p:cNvSpPr>
              <a:spLocks noChangeShapeType="1"/>
            </p:cNvSpPr>
            <p:nvPr/>
          </p:nvSpPr>
          <p:spPr bwMode="auto">
            <a:xfrm flipH="1" flipV="1">
              <a:off x="3429000" y="3951351"/>
              <a:ext cx="228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8" name="Line 24"/>
            <p:cNvSpPr>
              <a:spLocks noChangeShapeType="1"/>
            </p:cNvSpPr>
            <p:nvPr/>
          </p:nvSpPr>
          <p:spPr bwMode="auto">
            <a:xfrm>
              <a:off x="3886200" y="3798951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89" name="Line 25"/>
            <p:cNvSpPr>
              <a:spLocks noChangeShapeType="1"/>
            </p:cNvSpPr>
            <p:nvPr/>
          </p:nvSpPr>
          <p:spPr bwMode="auto">
            <a:xfrm>
              <a:off x="6172200" y="4027551"/>
              <a:ext cx="220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0" name="Line 26"/>
            <p:cNvSpPr>
              <a:spLocks noChangeShapeType="1"/>
            </p:cNvSpPr>
            <p:nvPr/>
          </p:nvSpPr>
          <p:spPr bwMode="auto">
            <a:xfrm>
              <a:off x="6172200" y="38751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1" name="Line 27"/>
            <p:cNvSpPr>
              <a:spLocks noChangeShapeType="1"/>
            </p:cNvSpPr>
            <p:nvPr/>
          </p:nvSpPr>
          <p:spPr bwMode="auto">
            <a:xfrm flipV="1">
              <a:off x="8382000" y="349415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2" name="Line 28"/>
            <p:cNvSpPr>
              <a:spLocks noChangeShapeType="1"/>
            </p:cNvSpPr>
            <p:nvPr/>
          </p:nvSpPr>
          <p:spPr bwMode="auto">
            <a:xfrm flipV="1">
              <a:off x="7315200" y="303695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3" name="Line 29"/>
            <p:cNvSpPr>
              <a:spLocks noChangeShapeType="1"/>
            </p:cNvSpPr>
            <p:nvPr/>
          </p:nvSpPr>
          <p:spPr bwMode="auto">
            <a:xfrm>
              <a:off x="3581400" y="357035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4" name="Line 30"/>
            <p:cNvSpPr>
              <a:spLocks noChangeShapeType="1"/>
            </p:cNvSpPr>
            <p:nvPr/>
          </p:nvSpPr>
          <p:spPr bwMode="auto">
            <a:xfrm>
              <a:off x="3581400" y="4256151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1295" name="Rectangle 31"/>
            <p:cNvSpPr>
              <a:spLocks noChangeArrowheads="1"/>
            </p:cNvSpPr>
            <p:nvPr/>
          </p:nvSpPr>
          <p:spPr bwMode="auto">
            <a:xfrm>
              <a:off x="4100513" y="3989451"/>
              <a:ext cx="1908175" cy="2714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</a:rPr>
                <a:t>Moment due to Stern Planes</a:t>
              </a:r>
            </a:p>
          </p:txBody>
        </p:sp>
        <p:sp>
          <p:nvSpPr>
            <p:cNvPr id="651296" name="Rectangle 32"/>
            <p:cNvSpPr>
              <a:spLocks noChangeArrowheads="1"/>
            </p:cNvSpPr>
            <p:nvPr/>
          </p:nvSpPr>
          <p:spPr bwMode="auto">
            <a:xfrm>
              <a:off x="6554788" y="4029139"/>
              <a:ext cx="1874837" cy="271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</a:rPr>
                <a:t>Moment due to Bow Planes</a:t>
              </a:r>
            </a:p>
          </p:txBody>
        </p:sp>
        <p:sp>
          <p:nvSpPr>
            <p:cNvPr id="651297" name="Rectangle 33"/>
            <p:cNvSpPr>
              <a:spLocks noChangeArrowheads="1"/>
            </p:cNvSpPr>
            <p:nvPr/>
          </p:nvSpPr>
          <p:spPr bwMode="auto">
            <a:xfrm>
              <a:off x="6173788" y="2932176"/>
              <a:ext cx="1179512" cy="6365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</a:rPr>
                <a:t>Lift &amp; Moment</a:t>
              </a:r>
            </a:p>
            <a:p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</a:rPr>
                <a:t>due to Fairwater</a:t>
              </a:r>
            </a:p>
            <a:p>
              <a:r>
                <a:rPr lang="en-US" sz="1200" b="0">
                  <a:solidFill>
                    <a:schemeClr val="tx1"/>
                  </a:solidFill>
                  <a:latin typeface="Times New Roman" pitchFamily="18" charset="0"/>
                </a:rPr>
                <a:t>Planes</a:t>
              </a:r>
            </a:p>
          </p:txBody>
        </p:sp>
      </p:grp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</a:t>
            </a:r>
            <a:r>
              <a:rPr lang="en-US" sz="4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Maneuvering and Control</a:t>
            </a:r>
            <a:endParaRPr lang="en-US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535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dirty="0">
                <a:solidFill>
                  <a:schemeClr val="tx1"/>
                </a:solidFill>
              </a:rPr>
              <a:t>Submarine Maneuvering and Control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6" y="1432560"/>
            <a:ext cx="77724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Snap Roll</a:t>
            </a:r>
          </a:p>
          <a:p>
            <a:pPr marL="742950" lvl="1" indent="-285750"/>
            <a:r>
              <a:rPr lang="en-US" dirty="0"/>
              <a:t>Loss of depth control on high speed turn</a:t>
            </a:r>
          </a:p>
        </p:txBody>
      </p:sp>
      <p:sp>
        <p:nvSpPr>
          <p:cNvPr id="655364" name="Oval 4"/>
          <p:cNvSpPr>
            <a:spLocks noChangeArrowheads="1"/>
          </p:cNvSpPr>
          <p:nvPr/>
        </p:nvSpPr>
        <p:spPr bwMode="auto">
          <a:xfrm>
            <a:off x="2514600" y="3657600"/>
            <a:ext cx="2895600" cy="2895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65" name="Line 5"/>
          <p:cNvSpPr>
            <a:spLocks noChangeShapeType="1"/>
          </p:cNvSpPr>
          <p:nvPr/>
        </p:nvSpPr>
        <p:spPr bwMode="auto">
          <a:xfrm flipV="1">
            <a:off x="4800600" y="32766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66" name="Line 6"/>
          <p:cNvSpPr>
            <a:spLocks noChangeShapeType="1"/>
          </p:cNvSpPr>
          <p:nvPr/>
        </p:nvSpPr>
        <p:spPr bwMode="auto">
          <a:xfrm flipV="1">
            <a:off x="5181600" y="3657600"/>
            <a:ext cx="609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67" name="Line 7"/>
          <p:cNvSpPr>
            <a:spLocks noChangeShapeType="1"/>
          </p:cNvSpPr>
          <p:nvPr/>
        </p:nvSpPr>
        <p:spPr bwMode="auto">
          <a:xfrm>
            <a:off x="5410200" y="3276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68" name="Line 8"/>
          <p:cNvSpPr>
            <a:spLocks noChangeShapeType="1"/>
          </p:cNvSpPr>
          <p:nvPr/>
        </p:nvSpPr>
        <p:spPr bwMode="auto">
          <a:xfrm>
            <a:off x="5562600" y="3886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69" name="Line 9"/>
          <p:cNvSpPr>
            <a:spLocks noChangeShapeType="1"/>
          </p:cNvSpPr>
          <p:nvPr/>
        </p:nvSpPr>
        <p:spPr bwMode="auto">
          <a:xfrm>
            <a:off x="5486400" y="3962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0" name="Line 10"/>
          <p:cNvSpPr>
            <a:spLocks noChangeShapeType="1"/>
          </p:cNvSpPr>
          <p:nvPr/>
        </p:nvSpPr>
        <p:spPr bwMode="auto">
          <a:xfrm flipV="1">
            <a:off x="5867400" y="42672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1" name="Line 11"/>
          <p:cNvSpPr>
            <a:spLocks noChangeShapeType="1"/>
          </p:cNvSpPr>
          <p:nvPr/>
        </p:nvSpPr>
        <p:spPr bwMode="auto">
          <a:xfrm>
            <a:off x="4800600" y="3124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2" name="Line 12"/>
          <p:cNvSpPr>
            <a:spLocks noChangeShapeType="1"/>
          </p:cNvSpPr>
          <p:nvPr/>
        </p:nvSpPr>
        <p:spPr bwMode="auto">
          <a:xfrm>
            <a:off x="4724400" y="3200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3" name="Line 13"/>
          <p:cNvSpPr>
            <a:spLocks noChangeShapeType="1"/>
          </p:cNvSpPr>
          <p:nvPr/>
        </p:nvSpPr>
        <p:spPr bwMode="auto">
          <a:xfrm flipV="1">
            <a:off x="4724400" y="31242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4" name="Freeform 14"/>
          <p:cNvSpPr>
            <a:spLocks/>
          </p:cNvSpPr>
          <p:nvPr/>
        </p:nvSpPr>
        <p:spPr bwMode="auto">
          <a:xfrm>
            <a:off x="3962400" y="3886200"/>
            <a:ext cx="1220788" cy="12207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672" y="0"/>
              </a:cxn>
              <a:cxn ang="0">
                <a:pos x="768" y="96"/>
              </a:cxn>
              <a:cxn ang="0">
                <a:pos x="96" y="768"/>
              </a:cxn>
              <a:cxn ang="0">
                <a:pos x="0" y="672"/>
              </a:cxn>
            </a:cxnLst>
            <a:rect l="0" t="0" r="r" b="b"/>
            <a:pathLst>
              <a:path w="769" h="769">
                <a:moveTo>
                  <a:pt x="0" y="672"/>
                </a:moveTo>
                <a:lnTo>
                  <a:pt x="672" y="0"/>
                </a:lnTo>
                <a:lnTo>
                  <a:pt x="768" y="96"/>
                </a:lnTo>
                <a:lnTo>
                  <a:pt x="96" y="768"/>
                </a:lnTo>
                <a:lnTo>
                  <a:pt x="0" y="67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5" name="Freeform 15"/>
          <p:cNvSpPr>
            <a:spLocks/>
          </p:cNvSpPr>
          <p:nvPr/>
        </p:nvSpPr>
        <p:spPr bwMode="auto">
          <a:xfrm>
            <a:off x="2743200" y="5105400"/>
            <a:ext cx="1220788" cy="12207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672" y="0"/>
              </a:cxn>
              <a:cxn ang="0">
                <a:pos x="768" y="96"/>
              </a:cxn>
              <a:cxn ang="0">
                <a:pos x="96" y="768"/>
              </a:cxn>
              <a:cxn ang="0">
                <a:pos x="0" y="672"/>
              </a:cxn>
            </a:cxnLst>
            <a:rect l="0" t="0" r="r" b="b"/>
            <a:pathLst>
              <a:path w="769" h="769">
                <a:moveTo>
                  <a:pt x="0" y="672"/>
                </a:moveTo>
                <a:lnTo>
                  <a:pt x="672" y="0"/>
                </a:lnTo>
                <a:lnTo>
                  <a:pt x="768" y="96"/>
                </a:lnTo>
                <a:lnTo>
                  <a:pt x="96" y="768"/>
                </a:lnTo>
                <a:lnTo>
                  <a:pt x="0" y="67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6" name="Freeform 16"/>
          <p:cNvSpPr>
            <a:spLocks/>
          </p:cNvSpPr>
          <p:nvPr/>
        </p:nvSpPr>
        <p:spPr bwMode="auto">
          <a:xfrm>
            <a:off x="3962400" y="5105400"/>
            <a:ext cx="1220788" cy="1220788"/>
          </a:xfrm>
          <a:custGeom>
            <a:avLst/>
            <a:gdLst/>
            <a:ahLst/>
            <a:cxnLst>
              <a:cxn ang="0">
                <a:pos x="672" y="768"/>
              </a:cxn>
              <a:cxn ang="0">
                <a:pos x="768" y="672"/>
              </a:cxn>
              <a:cxn ang="0">
                <a:pos x="96" y="0"/>
              </a:cxn>
              <a:cxn ang="0">
                <a:pos x="0" y="96"/>
              </a:cxn>
              <a:cxn ang="0">
                <a:pos x="672" y="768"/>
              </a:cxn>
            </a:cxnLst>
            <a:rect l="0" t="0" r="r" b="b"/>
            <a:pathLst>
              <a:path w="769" h="769">
                <a:moveTo>
                  <a:pt x="672" y="768"/>
                </a:moveTo>
                <a:lnTo>
                  <a:pt x="768" y="672"/>
                </a:lnTo>
                <a:lnTo>
                  <a:pt x="96" y="0"/>
                </a:lnTo>
                <a:lnTo>
                  <a:pt x="0" y="96"/>
                </a:lnTo>
                <a:lnTo>
                  <a:pt x="672" y="76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7" name="Freeform 17"/>
          <p:cNvSpPr>
            <a:spLocks/>
          </p:cNvSpPr>
          <p:nvPr/>
        </p:nvSpPr>
        <p:spPr bwMode="auto">
          <a:xfrm>
            <a:off x="2743200" y="3886200"/>
            <a:ext cx="1220788" cy="1220788"/>
          </a:xfrm>
          <a:custGeom>
            <a:avLst/>
            <a:gdLst/>
            <a:ahLst/>
            <a:cxnLst>
              <a:cxn ang="0">
                <a:pos x="672" y="768"/>
              </a:cxn>
              <a:cxn ang="0">
                <a:pos x="768" y="672"/>
              </a:cxn>
              <a:cxn ang="0">
                <a:pos x="96" y="0"/>
              </a:cxn>
              <a:cxn ang="0">
                <a:pos x="0" y="96"/>
              </a:cxn>
              <a:cxn ang="0">
                <a:pos x="672" y="768"/>
              </a:cxn>
            </a:cxnLst>
            <a:rect l="0" t="0" r="r" b="b"/>
            <a:pathLst>
              <a:path w="769" h="769">
                <a:moveTo>
                  <a:pt x="672" y="768"/>
                </a:moveTo>
                <a:lnTo>
                  <a:pt x="768" y="672"/>
                </a:lnTo>
                <a:lnTo>
                  <a:pt x="96" y="0"/>
                </a:lnTo>
                <a:lnTo>
                  <a:pt x="0" y="96"/>
                </a:lnTo>
                <a:lnTo>
                  <a:pt x="672" y="76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78" name="Oval 18"/>
          <p:cNvSpPr>
            <a:spLocks noChangeArrowheads="1"/>
          </p:cNvSpPr>
          <p:nvPr/>
        </p:nvSpPr>
        <p:spPr bwMode="auto">
          <a:xfrm>
            <a:off x="3810000" y="49530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1" name="Freeform 21"/>
          <p:cNvSpPr>
            <a:spLocks/>
          </p:cNvSpPr>
          <p:nvPr/>
        </p:nvSpPr>
        <p:spPr bwMode="auto">
          <a:xfrm>
            <a:off x="2895600" y="5257800"/>
            <a:ext cx="1220788" cy="1220788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672" y="0"/>
              </a:cxn>
              <a:cxn ang="0">
                <a:pos x="768" y="96"/>
              </a:cxn>
              <a:cxn ang="0">
                <a:pos x="96" y="768"/>
              </a:cxn>
              <a:cxn ang="0">
                <a:pos x="0" y="672"/>
              </a:cxn>
            </a:cxnLst>
            <a:rect l="0" t="0" r="r" b="b"/>
            <a:pathLst>
              <a:path w="769" h="769">
                <a:moveTo>
                  <a:pt x="0" y="672"/>
                </a:moveTo>
                <a:lnTo>
                  <a:pt x="672" y="0"/>
                </a:lnTo>
                <a:lnTo>
                  <a:pt x="768" y="96"/>
                </a:lnTo>
                <a:lnTo>
                  <a:pt x="96" y="768"/>
                </a:lnTo>
                <a:lnTo>
                  <a:pt x="0" y="672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83" name="AutoShape 23"/>
          <p:cNvSpPr>
            <a:spLocks noChangeArrowheads="1"/>
          </p:cNvSpPr>
          <p:nvPr/>
        </p:nvSpPr>
        <p:spPr bwMode="auto">
          <a:xfrm>
            <a:off x="3124200" y="3048000"/>
            <a:ext cx="1600200" cy="533400"/>
          </a:xfrm>
          <a:prstGeom prst="rightArrow">
            <a:avLst>
              <a:gd name="adj1" fmla="val 50000"/>
              <a:gd name="adj2" fmla="val 7513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4" name="Rectangle 24"/>
          <p:cNvSpPr>
            <a:spLocks noChangeArrowheads="1"/>
          </p:cNvSpPr>
          <p:nvPr/>
        </p:nvSpPr>
        <p:spPr bwMode="auto">
          <a:xfrm>
            <a:off x="1449388" y="3201988"/>
            <a:ext cx="2097087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Water force on Sail</a:t>
            </a:r>
          </a:p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as sub “slides” around turn</a:t>
            </a:r>
          </a:p>
        </p:txBody>
      </p:sp>
      <p:sp>
        <p:nvSpPr>
          <p:cNvPr id="655385" name="Line 25"/>
          <p:cNvSpPr>
            <a:spLocks noChangeShapeType="1"/>
          </p:cNvSpPr>
          <p:nvPr/>
        </p:nvSpPr>
        <p:spPr bwMode="auto">
          <a:xfrm>
            <a:off x="4953000" y="50292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86" name="Line 26"/>
          <p:cNvSpPr>
            <a:spLocks noChangeShapeType="1"/>
          </p:cNvSpPr>
          <p:nvPr/>
        </p:nvSpPr>
        <p:spPr bwMode="auto">
          <a:xfrm>
            <a:off x="4648200" y="53340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87" name="Line 27"/>
          <p:cNvSpPr>
            <a:spLocks noChangeShapeType="1"/>
          </p:cNvSpPr>
          <p:nvPr/>
        </p:nvSpPr>
        <p:spPr bwMode="auto">
          <a:xfrm flipH="1">
            <a:off x="4648200" y="5029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88" name="Line 28"/>
          <p:cNvSpPr>
            <a:spLocks noChangeShapeType="1"/>
          </p:cNvSpPr>
          <p:nvPr/>
        </p:nvSpPr>
        <p:spPr bwMode="auto">
          <a:xfrm flipV="1">
            <a:off x="5867400" y="5791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89" name="Line 29"/>
          <p:cNvSpPr>
            <a:spLocks noChangeShapeType="1"/>
          </p:cNvSpPr>
          <p:nvPr/>
        </p:nvSpPr>
        <p:spPr bwMode="auto">
          <a:xfrm flipV="1">
            <a:off x="5410200" y="62484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90" name="Line 30"/>
          <p:cNvSpPr>
            <a:spLocks noChangeShapeType="1"/>
          </p:cNvSpPr>
          <p:nvPr/>
        </p:nvSpPr>
        <p:spPr bwMode="auto">
          <a:xfrm>
            <a:off x="6019800" y="579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91" name="Line 31"/>
          <p:cNvSpPr>
            <a:spLocks noChangeShapeType="1"/>
          </p:cNvSpPr>
          <p:nvPr/>
        </p:nvSpPr>
        <p:spPr bwMode="auto">
          <a:xfrm flipH="1">
            <a:off x="5410200" y="6400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392" name="Rectangle 32"/>
          <p:cNvSpPr>
            <a:spLocks noChangeArrowheads="1"/>
          </p:cNvSpPr>
          <p:nvPr/>
        </p:nvSpPr>
        <p:spPr bwMode="auto">
          <a:xfrm>
            <a:off x="6172200" y="6113463"/>
            <a:ext cx="2890838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Rudder force has a downward vertical</a:t>
            </a:r>
          </a:p>
          <a:p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component as sub heels in turn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Example Problem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sz="2400" dirty="0"/>
              <a:t>A submerged submarine’s G moves down.  What happens to:</a:t>
            </a:r>
          </a:p>
          <a:p>
            <a:pPr marL="742950" lvl="1" indent="-285750"/>
            <a:r>
              <a:rPr lang="en-US" sz="2000" dirty="0"/>
              <a:t>Range of Stability: Increases	Decreases 	Stays Same</a:t>
            </a:r>
          </a:p>
          <a:p>
            <a:pPr marL="742950" lvl="1" indent="-285750"/>
            <a:r>
              <a:rPr lang="en-US" sz="2000" dirty="0"/>
              <a:t>Dynamic Stability: Increases	Decreases 	Stays Same</a:t>
            </a:r>
          </a:p>
          <a:p>
            <a:pPr marL="742950" lvl="1" indent="-285750"/>
            <a:r>
              <a:rPr lang="en-US" sz="2000" dirty="0"/>
              <a:t>Angle of Max GZ: Increases		Decreases 	Stays Same</a:t>
            </a:r>
          </a:p>
          <a:p>
            <a:pPr marL="742950" lvl="1" indent="-285750"/>
            <a:r>
              <a:rPr lang="en-US" sz="2000" dirty="0"/>
              <a:t>Max GZ: 		Increases	Decreases 	Stays </a:t>
            </a:r>
            <a:r>
              <a:rPr lang="en-US" sz="2000" dirty="0" smtClean="0"/>
              <a:t>Same</a:t>
            </a:r>
          </a:p>
          <a:p>
            <a:pPr marL="742950" lvl="1" indent="-285750">
              <a:buNone/>
            </a:pPr>
            <a:endParaRPr lang="en-US" sz="2000" dirty="0"/>
          </a:p>
          <a:p>
            <a:r>
              <a:rPr lang="en-US" sz="2400" dirty="0"/>
              <a:t>A given submarine maintains the same throttle settings while surfaced and then submerged.  Under which condition is it going faster and why?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chemeClr val="tx1"/>
                </a:solidFill>
              </a:rPr>
              <a:t>Example Answer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2400" dirty="0"/>
              <a:t>A submerged submarine’s G moves down.  What happens to: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Range of Stability: Increases	Decreases 	</a:t>
            </a:r>
            <a:r>
              <a:rPr lang="en-US" sz="2000" u="sng" dirty="0"/>
              <a:t>Stays Same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Dynamic Stability: </a:t>
            </a:r>
            <a:r>
              <a:rPr lang="en-US" sz="2000" u="sng" dirty="0"/>
              <a:t>Increases</a:t>
            </a:r>
            <a:r>
              <a:rPr lang="en-US" sz="2000" dirty="0"/>
              <a:t>	Decreases 	Stays Same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Angle of Max GZ: Increases		Decreases 	</a:t>
            </a:r>
            <a:r>
              <a:rPr lang="en-US" sz="2000" u="sng" dirty="0"/>
              <a:t>Stays Same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Max GZ: 		</a:t>
            </a:r>
            <a:r>
              <a:rPr lang="en-US" sz="2000" u="sng" dirty="0"/>
              <a:t>Increases</a:t>
            </a:r>
            <a:r>
              <a:rPr lang="en-US" sz="2000" dirty="0"/>
              <a:t>	Decreases 	Stays </a:t>
            </a:r>
            <a:r>
              <a:rPr lang="en-US" sz="2000" dirty="0" smtClean="0"/>
              <a:t>Same</a:t>
            </a:r>
          </a:p>
          <a:p>
            <a:pPr marL="742950" lvl="1" indent="-28575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A given submarine maintains the same throttle settings while surfaced and then submerged.  Under which condition is it going faster and why?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It is going faster submerged because it no longer “wastes” as much energy generating a wave on the surface of the water.  It has decreased wave making resistance.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749296"/>
            <a:ext cx="77724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Structural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Longitudinal Bending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Hogging &amp; sagging	causes large compressive and tensile stresses away from neutral axis.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cylinder is a poor 	bending element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Hydrostatic Pressure = Major load for subs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pressure attempts to implode ship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Transverse frames required to combat loading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cylinder is a good pressure vessel!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 Trim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868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Surfaced submarine similar to surface ship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except G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below B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clarity, M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shown above B although distance is very small in reality.</a:t>
            </a:r>
          </a:p>
        </p:txBody>
      </p:sp>
      <p:graphicFrame>
        <p:nvGraphicFramePr>
          <p:cNvPr id="676869" name="Object 5"/>
          <p:cNvGraphicFramePr>
            <a:graphicFrameLocks noChangeAspect="1"/>
          </p:cNvGraphicFramePr>
          <p:nvPr/>
        </p:nvGraphicFramePr>
        <p:xfrm>
          <a:off x="0" y="3276600"/>
          <a:ext cx="9144000" cy="1995488"/>
        </p:xfrm>
        <a:graphic>
          <a:graphicData uri="http://schemas.openxmlformats.org/presentationml/2006/ole">
            <p:oleObj spid="_x0000_s732162" name="Drawing" r:id="rId3" imgW="9163080" imgH="2000160" progId="">
              <p:embed/>
            </p:oleObj>
          </a:graphicData>
        </a:graphic>
      </p:graphicFrame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228600" y="5638800"/>
            <a:ext cx="8723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 trim on sub becomes extremely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critical when submerged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Ohio Class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Sub Launched Ballistic Missiles (SLBMs) aft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sail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greater than many surface ships (i.e. BIG)</a:t>
            </a:r>
          </a:p>
        </p:txBody>
      </p:sp>
      <p:graphicFrame>
        <p:nvGraphicFramePr>
          <p:cNvPr id="663556" name="Object 4"/>
          <p:cNvGraphicFramePr>
            <a:graphicFrameLocks noChangeAspect="1"/>
          </p:cNvGraphicFramePr>
          <p:nvPr/>
        </p:nvGraphicFramePr>
        <p:xfrm>
          <a:off x="152400" y="3810000"/>
          <a:ext cx="8839200" cy="2819400"/>
        </p:xfrm>
        <a:graphic>
          <a:graphicData uri="http://schemas.openxmlformats.org/presentationml/2006/ole">
            <p:oleObj spid="_x0000_s663556" name="Drawing" r:id="rId3" imgW="9163080" imgH="2924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 Trim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7892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When submerging,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waterplane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disappears, so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second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moment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area (I), and therefore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metacentric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radius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BM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 BM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“B”, “M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and “M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are coincident and located at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	</a:t>
            </a:r>
            <a:r>
              <a:rPr lang="en-US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underwater volume, the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half diameter 	point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(if a cylinder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Very sensitive to trim since longitudinal and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transverse 	initial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are the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 Trim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8916" name="Rectangle 4"/>
          <p:cNvSpPr>
            <a:spLocks noChangeArrowheads="1"/>
          </p:cNvSpPr>
          <p:nvPr/>
        </p:nvSpPr>
        <p:spPr bwMode="auto">
          <a:xfrm>
            <a:off x="0" y="1524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completely submerged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the positions of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B, M</a:t>
            </a:r>
            <a:r>
              <a:rPr lang="en-US" sz="2800" b="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M</a:t>
            </a:r>
            <a:r>
              <a:rPr lang="en-US" sz="2800" b="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in the same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8917" name="Object 5"/>
          <p:cNvGraphicFramePr>
            <a:graphicFrameLocks noChangeAspect="1"/>
          </p:cNvGraphicFramePr>
          <p:nvPr/>
        </p:nvGraphicFramePr>
        <p:xfrm>
          <a:off x="0" y="3081338"/>
          <a:ext cx="9144000" cy="2857500"/>
        </p:xfrm>
        <a:graphic>
          <a:graphicData uri="http://schemas.openxmlformats.org/presentationml/2006/ole">
            <p:oleObj spid="_x0000_s733186" name="Drawing" r:id="rId3" imgW="9144000" imgH="2857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dirty="0">
                <a:solidFill>
                  <a:schemeClr val="tx1"/>
                </a:solidFill>
              </a:rPr>
              <a:t>10.4 Submarine Intact Stability</a:t>
            </a:r>
          </a:p>
        </p:txBody>
      </p:sp>
      <p:sp>
        <p:nvSpPr>
          <p:cNvPr id="641027" name="Line 3"/>
          <p:cNvSpPr>
            <a:spLocks noChangeShapeType="1"/>
          </p:cNvSpPr>
          <p:nvPr/>
        </p:nvSpPr>
        <p:spPr bwMode="auto">
          <a:xfrm>
            <a:off x="220980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28" name="Line 4"/>
          <p:cNvSpPr>
            <a:spLocks noChangeShapeType="1"/>
          </p:cNvSpPr>
          <p:nvPr/>
        </p:nvSpPr>
        <p:spPr bwMode="auto">
          <a:xfrm>
            <a:off x="23622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29" name="Oval 5"/>
          <p:cNvSpPr>
            <a:spLocks noChangeArrowheads="1"/>
          </p:cNvSpPr>
          <p:nvPr/>
        </p:nvSpPr>
        <p:spPr bwMode="auto">
          <a:xfrm>
            <a:off x="914400" y="3276600"/>
            <a:ext cx="2895600" cy="2895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30" name="Line 6"/>
          <p:cNvSpPr>
            <a:spLocks noChangeShapeType="1"/>
          </p:cNvSpPr>
          <p:nvPr/>
        </p:nvSpPr>
        <p:spPr bwMode="auto">
          <a:xfrm flipV="1">
            <a:off x="1371600" y="2590800"/>
            <a:ext cx="2743200" cy="3352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1" name="Line 7"/>
          <p:cNvSpPr>
            <a:spLocks noChangeShapeType="1"/>
          </p:cNvSpPr>
          <p:nvPr/>
        </p:nvSpPr>
        <p:spPr bwMode="auto">
          <a:xfrm flipV="1">
            <a:off x="3124200" y="2514600"/>
            <a:ext cx="838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2" name="Line 8"/>
          <p:cNvSpPr>
            <a:spLocks noChangeShapeType="1"/>
          </p:cNvSpPr>
          <p:nvPr/>
        </p:nvSpPr>
        <p:spPr bwMode="auto">
          <a:xfrm flipV="1">
            <a:off x="3429000" y="2743200"/>
            <a:ext cx="838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3" name="Line 9"/>
          <p:cNvSpPr>
            <a:spLocks noChangeShapeType="1"/>
          </p:cNvSpPr>
          <p:nvPr/>
        </p:nvSpPr>
        <p:spPr bwMode="auto">
          <a:xfrm flipH="1" flipV="1">
            <a:off x="3962400" y="25146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4" name="Line 10"/>
          <p:cNvSpPr>
            <a:spLocks noChangeShapeType="1"/>
          </p:cNvSpPr>
          <p:nvPr/>
        </p:nvSpPr>
        <p:spPr bwMode="auto">
          <a:xfrm flipH="1" flipV="1">
            <a:off x="4038600" y="3048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5" name="Line 11"/>
          <p:cNvSpPr>
            <a:spLocks noChangeShapeType="1"/>
          </p:cNvSpPr>
          <p:nvPr/>
        </p:nvSpPr>
        <p:spPr bwMode="auto">
          <a:xfrm flipH="1" flipV="1">
            <a:off x="3962400" y="31242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6" name="Line 12"/>
          <p:cNvSpPr>
            <a:spLocks noChangeShapeType="1"/>
          </p:cNvSpPr>
          <p:nvPr/>
        </p:nvSpPr>
        <p:spPr bwMode="auto">
          <a:xfrm flipH="1" flipV="1">
            <a:off x="3429000" y="25908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7" name="Line 13"/>
          <p:cNvSpPr>
            <a:spLocks noChangeShapeType="1"/>
          </p:cNvSpPr>
          <p:nvPr/>
        </p:nvSpPr>
        <p:spPr bwMode="auto">
          <a:xfrm flipH="1" flipV="1">
            <a:off x="3352800" y="2667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8" name="Line 14"/>
          <p:cNvSpPr>
            <a:spLocks noChangeShapeType="1"/>
          </p:cNvSpPr>
          <p:nvPr/>
        </p:nvSpPr>
        <p:spPr bwMode="auto">
          <a:xfrm flipH="1">
            <a:off x="4267200" y="32766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9" name="Line 15"/>
          <p:cNvSpPr>
            <a:spLocks noChangeShapeType="1"/>
          </p:cNvSpPr>
          <p:nvPr/>
        </p:nvSpPr>
        <p:spPr bwMode="auto">
          <a:xfrm flipH="1">
            <a:off x="3352800" y="25908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40" name="Line 16"/>
          <p:cNvSpPr>
            <a:spLocks noChangeShapeType="1"/>
          </p:cNvSpPr>
          <p:nvPr/>
        </p:nvSpPr>
        <p:spPr bwMode="auto">
          <a:xfrm>
            <a:off x="2362200" y="4114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41" name="Rectangle 17"/>
          <p:cNvSpPr>
            <a:spLocks noChangeArrowheads="1"/>
          </p:cNvSpPr>
          <p:nvPr/>
        </p:nvSpPr>
        <p:spPr bwMode="auto">
          <a:xfrm>
            <a:off x="2286000" y="4114800"/>
            <a:ext cx="4143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641042" name="Rectangle 18"/>
          <p:cNvSpPr>
            <a:spLocks noChangeArrowheads="1"/>
          </p:cNvSpPr>
          <p:nvPr/>
        </p:nvSpPr>
        <p:spPr bwMode="auto">
          <a:xfrm>
            <a:off x="2438400" y="44958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41043" name="Oval 19"/>
          <p:cNvSpPr>
            <a:spLocks noChangeArrowheads="1"/>
          </p:cNvSpPr>
          <p:nvPr/>
        </p:nvSpPr>
        <p:spPr bwMode="auto">
          <a:xfrm>
            <a:off x="2298700" y="46609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44" name="Oval 20"/>
          <p:cNvSpPr>
            <a:spLocks noChangeArrowheads="1"/>
          </p:cNvSpPr>
          <p:nvPr/>
        </p:nvSpPr>
        <p:spPr bwMode="auto">
          <a:xfrm>
            <a:off x="1828800" y="52578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45" name="Oval 21"/>
          <p:cNvSpPr>
            <a:spLocks noChangeArrowheads="1"/>
          </p:cNvSpPr>
          <p:nvPr/>
        </p:nvSpPr>
        <p:spPr bwMode="auto">
          <a:xfrm>
            <a:off x="2284413" y="5257800"/>
            <a:ext cx="139700" cy="1397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46" name="Line 22"/>
          <p:cNvSpPr>
            <a:spLocks noChangeShapeType="1"/>
          </p:cNvSpPr>
          <p:nvPr/>
        </p:nvSpPr>
        <p:spPr bwMode="auto">
          <a:xfrm flipV="1">
            <a:off x="2362200" y="4419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47" name="Rectangle 23"/>
          <p:cNvSpPr>
            <a:spLocks noChangeArrowheads="1"/>
          </p:cNvSpPr>
          <p:nvPr/>
        </p:nvSpPr>
        <p:spPr bwMode="auto">
          <a:xfrm>
            <a:off x="1806321" y="4148455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US" sz="2400" b="0" baseline="-25000" dirty="0">
                <a:solidFill>
                  <a:schemeClr val="tx1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41048" name="Rectangle 24"/>
          <p:cNvSpPr>
            <a:spLocks noChangeArrowheads="1"/>
          </p:cNvSpPr>
          <p:nvPr/>
        </p:nvSpPr>
        <p:spPr bwMode="auto">
          <a:xfrm>
            <a:off x="1401763" y="5032375"/>
            <a:ext cx="401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41049" name="Rectangle 25"/>
          <p:cNvSpPr>
            <a:spLocks noChangeArrowheads="1"/>
          </p:cNvSpPr>
          <p:nvPr/>
        </p:nvSpPr>
        <p:spPr bwMode="auto">
          <a:xfrm>
            <a:off x="2425700" y="5105400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Z</a:t>
            </a:r>
          </a:p>
        </p:txBody>
      </p:sp>
      <p:sp>
        <p:nvSpPr>
          <p:cNvPr id="641050" name="Line 26"/>
          <p:cNvSpPr>
            <a:spLocks noChangeShapeType="1"/>
          </p:cNvSpPr>
          <p:nvPr/>
        </p:nvSpPr>
        <p:spPr bwMode="auto">
          <a:xfrm>
            <a:off x="1905000" y="5410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1" name="Rectangle 27"/>
          <p:cNvSpPr>
            <a:spLocks noChangeArrowheads="1"/>
          </p:cNvSpPr>
          <p:nvPr/>
        </p:nvSpPr>
        <p:spPr bwMode="auto">
          <a:xfrm>
            <a:off x="1709928" y="5562600"/>
            <a:ext cx="3667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D</a:t>
            </a:r>
          </a:p>
        </p:txBody>
      </p:sp>
      <p:sp>
        <p:nvSpPr>
          <p:cNvPr id="641052" name="Line 28"/>
          <p:cNvSpPr>
            <a:spLocks noChangeShapeType="1"/>
          </p:cNvSpPr>
          <p:nvPr/>
        </p:nvSpPr>
        <p:spPr bwMode="auto">
          <a:xfrm>
            <a:off x="1905000" y="5334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3" name="Rectangle 29"/>
          <p:cNvSpPr>
            <a:spLocks noChangeArrowheads="1"/>
          </p:cNvSpPr>
          <p:nvPr/>
        </p:nvSpPr>
        <p:spPr bwMode="auto">
          <a:xfrm>
            <a:off x="611188" y="1084263"/>
            <a:ext cx="4516494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Righting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</a:rPr>
              <a:t>Arm (GZ) = </a:t>
            </a:r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</a:rPr>
              <a:t>BGsin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400" b="0" dirty="0" smtClean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Since B does not move submerged,</a:t>
            </a: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G must be below B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</a:rPr>
              <a:t>to maintain 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</a:rPr>
              <a:t>positive 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stability</a:t>
            </a:r>
          </a:p>
        </p:txBody>
      </p:sp>
      <p:sp>
        <p:nvSpPr>
          <p:cNvPr id="641054" name="Line 30"/>
          <p:cNvSpPr>
            <a:spLocks noChangeShapeType="1"/>
          </p:cNvSpPr>
          <p:nvPr/>
        </p:nvSpPr>
        <p:spPr bwMode="auto">
          <a:xfrm flipV="1">
            <a:off x="5638800" y="20574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5" name="Line 31"/>
          <p:cNvSpPr>
            <a:spLocks noChangeShapeType="1"/>
          </p:cNvSpPr>
          <p:nvPr/>
        </p:nvSpPr>
        <p:spPr bwMode="auto">
          <a:xfrm>
            <a:off x="5638800" y="4419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6" name="Line 32"/>
          <p:cNvSpPr>
            <a:spLocks noChangeShapeType="1"/>
          </p:cNvSpPr>
          <p:nvPr/>
        </p:nvSpPr>
        <p:spPr bwMode="auto">
          <a:xfrm>
            <a:off x="5638800" y="2514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7" name="Line 33"/>
          <p:cNvSpPr>
            <a:spLocks noChangeShapeType="1"/>
          </p:cNvSpPr>
          <p:nvPr/>
        </p:nvSpPr>
        <p:spPr bwMode="auto">
          <a:xfrm>
            <a:off x="7162800" y="25146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58" name="Rectangle 34"/>
          <p:cNvSpPr>
            <a:spLocks noChangeArrowheads="1"/>
          </p:cNvSpPr>
          <p:nvPr/>
        </p:nvSpPr>
        <p:spPr bwMode="auto">
          <a:xfrm>
            <a:off x="5014913" y="2252663"/>
            <a:ext cx="604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BG</a:t>
            </a:r>
          </a:p>
        </p:txBody>
      </p:sp>
      <p:sp>
        <p:nvSpPr>
          <p:cNvPr id="641059" name="Rectangle 35"/>
          <p:cNvSpPr>
            <a:spLocks noChangeArrowheads="1"/>
          </p:cNvSpPr>
          <p:nvPr/>
        </p:nvSpPr>
        <p:spPr bwMode="auto">
          <a:xfrm>
            <a:off x="5335588" y="1677988"/>
            <a:ext cx="587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GZ</a:t>
            </a:r>
          </a:p>
        </p:txBody>
      </p:sp>
      <p:sp>
        <p:nvSpPr>
          <p:cNvPr id="641060" name="Arc 36"/>
          <p:cNvSpPr>
            <a:spLocks/>
          </p:cNvSpPr>
          <p:nvPr/>
        </p:nvSpPr>
        <p:spPr bwMode="auto">
          <a:xfrm>
            <a:off x="5646738" y="2520950"/>
            <a:ext cx="152400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6 h 21600"/>
              <a:gd name="T2" fmla="*/ 2155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6"/>
                </a:moveTo>
                <a:cubicBezTo>
                  <a:pt x="79" y="9600"/>
                  <a:pt x="9699" y="24"/>
                  <a:pt x="21555" y="0"/>
                </a:cubicBezTo>
              </a:path>
              <a:path w="21600" h="21600" stroke="0" extrusionOk="0">
                <a:moveTo>
                  <a:pt x="0" y="21456"/>
                </a:moveTo>
                <a:cubicBezTo>
                  <a:pt x="79" y="9600"/>
                  <a:pt x="9699" y="24"/>
                  <a:pt x="2155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61" name="Arc 37"/>
          <p:cNvSpPr>
            <a:spLocks/>
          </p:cNvSpPr>
          <p:nvPr/>
        </p:nvSpPr>
        <p:spPr bwMode="auto">
          <a:xfrm>
            <a:off x="7162800" y="2520950"/>
            <a:ext cx="15240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2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" y="0"/>
                </a:moveTo>
                <a:cubicBezTo>
                  <a:pt x="11942" y="12"/>
                  <a:pt x="21600" y="9679"/>
                  <a:pt x="21600" y="21600"/>
                </a:cubicBezTo>
              </a:path>
              <a:path w="21600" h="21600" stroke="0" extrusionOk="0">
                <a:moveTo>
                  <a:pt x="21" y="0"/>
                </a:moveTo>
                <a:cubicBezTo>
                  <a:pt x="11942" y="12"/>
                  <a:pt x="21600" y="967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62" name="Rectangle 38"/>
          <p:cNvSpPr>
            <a:spLocks noChangeArrowheads="1"/>
          </p:cNvSpPr>
          <p:nvPr/>
        </p:nvSpPr>
        <p:spPr bwMode="auto">
          <a:xfrm>
            <a:off x="5411788" y="4421188"/>
            <a:ext cx="4556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0°</a:t>
            </a:r>
          </a:p>
        </p:txBody>
      </p:sp>
      <p:sp>
        <p:nvSpPr>
          <p:cNvPr id="641063" name="Rectangle 39"/>
          <p:cNvSpPr>
            <a:spLocks noChangeArrowheads="1"/>
          </p:cNvSpPr>
          <p:nvPr/>
        </p:nvSpPr>
        <p:spPr bwMode="auto">
          <a:xfrm>
            <a:off x="8672513" y="4151313"/>
            <a:ext cx="3397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641064" name="Rectangle 40"/>
          <p:cNvSpPr>
            <a:spLocks noChangeArrowheads="1"/>
          </p:cNvSpPr>
          <p:nvPr/>
        </p:nvSpPr>
        <p:spPr bwMode="auto">
          <a:xfrm>
            <a:off x="6935788" y="4421188"/>
            <a:ext cx="6080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90°</a:t>
            </a:r>
          </a:p>
        </p:txBody>
      </p:sp>
      <p:sp>
        <p:nvSpPr>
          <p:cNvPr id="641065" name="Rectangle 41"/>
          <p:cNvSpPr>
            <a:spLocks noChangeArrowheads="1"/>
          </p:cNvSpPr>
          <p:nvPr/>
        </p:nvSpPr>
        <p:spPr bwMode="auto">
          <a:xfrm>
            <a:off x="8382000" y="4421188"/>
            <a:ext cx="7604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180°</a:t>
            </a:r>
          </a:p>
        </p:txBody>
      </p:sp>
      <p:sp>
        <p:nvSpPr>
          <p:cNvPr id="641066" name="Rectangle 42"/>
          <p:cNvSpPr>
            <a:spLocks noChangeArrowheads="1"/>
          </p:cNvSpPr>
          <p:nvPr/>
        </p:nvSpPr>
        <p:spPr bwMode="auto">
          <a:xfrm>
            <a:off x="4649788" y="4891958"/>
            <a:ext cx="4339330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Range of Stability=0-180°</a:t>
            </a: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Angle of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b="0" baseline="-25000" dirty="0" err="1">
                <a:solidFill>
                  <a:schemeClr val="tx1"/>
                </a:solidFill>
                <a:latin typeface="Times New Roman" pitchFamily="18" charset="0"/>
              </a:rPr>
              <a:t>max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=90°</a:t>
            </a:r>
          </a:p>
          <a:p>
            <a:r>
              <a:rPr lang="en-US" sz="2400" b="0" dirty="0" err="1" smtClean="0">
                <a:solidFill>
                  <a:schemeClr val="tx1"/>
                </a:solidFill>
                <a:latin typeface="Times New Roman" pitchFamily="18" charset="0"/>
              </a:rPr>
              <a:t>GZ</a:t>
            </a:r>
            <a:r>
              <a:rPr lang="en-US" sz="2400" b="0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max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</a:rPr>
              <a:t>=BG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Dynamic Stability=</a:t>
            </a:r>
            <a:r>
              <a:rPr lang="en-US" sz="2400" b="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</a:rPr>
              <a:t>BG</a:t>
            </a:r>
            <a:r>
              <a:rPr lang="en-US" sz="2400" b="0" dirty="0" err="1">
                <a:solidFill>
                  <a:schemeClr val="tx1"/>
                </a:solidFill>
                <a:latin typeface="Symbol" pitchFamily="18" charset="2"/>
              </a:rPr>
              <a:t>ò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</a:rPr>
              <a:t>sin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en-US" sz="2400" b="0" dirty="0" err="1">
                <a:solidFill>
                  <a:schemeClr val="tx1"/>
                </a:solidFill>
                <a:latin typeface="Symbol" pitchFamily="18" charset="2"/>
              </a:rPr>
              <a:t>f</a:t>
            </a:r>
            <a:endParaRPr lang="en-US" sz="2400" b="0" dirty="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                             =2</a:t>
            </a:r>
            <a:r>
              <a:rPr lang="en-US" sz="2400" b="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</a:rPr>
              <a:t>BG</a:t>
            </a:r>
          </a:p>
        </p:txBody>
      </p:sp>
      <p:sp>
        <p:nvSpPr>
          <p:cNvPr id="641067" name="Line 43"/>
          <p:cNvSpPr>
            <a:spLocks noChangeShapeType="1"/>
          </p:cNvSpPr>
          <p:nvPr/>
        </p:nvSpPr>
        <p:spPr bwMode="auto">
          <a:xfrm flipH="1">
            <a:off x="2209800" y="5181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68" name="Line 44"/>
          <p:cNvSpPr>
            <a:spLocks noChangeShapeType="1"/>
          </p:cNvSpPr>
          <p:nvPr/>
        </p:nvSpPr>
        <p:spPr bwMode="auto">
          <a:xfrm>
            <a:off x="2209800" y="5181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7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Submerged Intact Stability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7108" name="Object 4"/>
          <p:cNvGraphicFramePr>
            <a:graphicFrameLocks noChangeAspect="1"/>
          </p:cNvGraphicFramePr>
          <p:nvPr/>
        </p:nvGraphicFramePr>
        <p:xfrm>
          <a:off x="762000" y="1295400"/>
          <a:ext cx="7696200" cy="5335588"/>
        </p:xfrm>
        <a:graphic>
          <a:graphicData uri="http://schemas.openxmlformats.org/presentationml/2006/ole">
            <p:oleObj spid="_x0000_s734210" name="Drawing" r:id="rId3" imgW="6524640" imgH="4524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52400"/>
            <a:ext cx="8829675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tx1"/>
                </a:solidFill>
              </a:rPr>
              <a:t>Submarine Maneuvering and Control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X-Diherals</a:t>
            </a:r>
          </a:p>
          <a:p>
            <a:pPr marL="742950" lvl="1" indent="-285750"/>
            <a:r>
              <a:rPr lang="en-US"/>
              <a:t>All planes move on any turn or depth change</a:t>
            </a:r>
          </a:p>
          <a:p>
            <a:pPr marL="742950" lvl="1" indent="-285750"/>
            <a:r>
              <a:rPr lang="en-US"/>
              <a:t>Complex control system – poor casualty control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219200" y="3733800"/>
            <a:ext cx="457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17" name="Oval 5"/>
          <p:cNvSpPr>
            <a:spLocks noChangeArrowheads="1"/>
          </p:cNvSpPr>
          <p:nvPr/>
        </p:nvSpPr>
        <p:spPr bwMode="auto">
          <a:xfrm>
            <a:off x="533400" y="4572000"/>
            <a:ext cx="1828800" cy="1828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18" name="Oval 6"/>
          <p:cNvSpPr>
            <a:spLocks noChangeArrowheads="1"/>
          </p:cNvSpPr>
          <p:nvPr/>
        </p:nvSpPr>
        <p:spPr bwMode="auto">
          <a:xfrm>
            <a:off x="1295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7620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6764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1" name="Freeform 9"/>
          <p:cNvSpPr>
            <a:spLocks/>
          </p:cNvSpPr>
          <p:nvPr/>
        </p:nvSpPr>
        <p:spPr bwMode="auto">
          <a:xfrm>
            <a:off x="1524000" y="55626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22" name="Freeform 10"/>
          <p:cNvSpPr>
            <a:spLocks/>
          </p:cNvSpPr>
          <p:nvPr/>
        </p:nvSpPr>
        <p:spPr bwMode="auto">
          <a:xfrm>
            <a:off x="685800" y="55626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23" name="Freeform 11"/>
          <p:cNvSpPr>
            <a:spLocks/>
          </p:cNvSpPr>
          <p:nvPr/>
        </p:nvSpPr>
        <p:spPr bwMode="auto">
          <a:xfrm>
            <a:off x="1524000" y="47244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24" name="Freeform 12"/>
          <p:cNvSpPr>
            <a:spLocks/>
          </p:cNvSpPr>
          <p:nvPr/>
        </p:nvSpPr>
        <p:spPr bwMode="auto">
          <a:xfrm>
            <a:off x="685800" y="47244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4267200" y="3733800"/>
            <a:ext cx="457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6" name="Oval 14"/>
          <p:cNvSpPr>
            <a:spLocks noChangeArrowheads="1"/>
          </p:cNvSpPr>
          <p:nvPr/>
        </p:nvSpPr>
        <p:spPr bwMode="auto">
          <a:xfrm>
            <a:off x="3581400" y="4572000"/>
            <a:ext cx="1828800" cy="1828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7" name="Oval 15"/>
          <p:cNvSpPr>
            <a:spLocks noChangeArrowheads="1"/>
          </p:cNvSpPr>
          <p:nvPr/>
        </p:nvSpPr>
        <p:spPr bwMode="auto">
          <a:xfrm>
            <a:off x="4343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8" name="Rectangle 16"/>
          <p:cNvSpPr>
            <a:spLocks noChangeArrowheads="1"/>
          </p:cNvSpPr>
          <p:nvPr/>
        </p:nvSpPr>
        <p:spPr bwMode="auto">
          <a:xfrm>
            <a:off x="38100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29" name="Rectangle 17"/>
          <p:cNvSpPr>
            <a:spLocks noChangeArrowheads="1"/>
          </p:cNvSpPr>
          <p:nvPr/>
        </p:nvSpPr>
        <p:spPr bwMode="auto">
          <a:xfrm>
            <a:off x="47244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0" name="Freeform 18"/>
          <p:cNvSpPr>
            <a:spLocks/>
          </p:cNvSpPr>
          <p:nvPr/>
        </p:nvSpPr>
        <p:spPr bwMode="auto">
          <a:xfrm>
            <a:off x="4572000" y="55626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1" name="Freeform 19"/>
          <p:cNvSpPr>
            <a:spLocks/>
          </p:cNvSpPr>
          <p:nvPr/>
        </p:nvSpPr>
        <p:spPr bwMode="auto">
          <a:xfrm>
            <a:off x="3733800" y="55626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2" name="Freeform 20"/>
          <p:cNvSpPr>
            <a:spLocks/>
          </p:cNvSpPr>
          <p:nvPr/>
        </p:nvSpPr>
        <p:spPr bwMode="auto">
          <a:xfrm>
            <a:off x="4572000" y="47244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3" name="Freeform 21"/>
          <p:cNvSpPr>
            <a:spLocks/>
          </p:cNvSpPr>
          <p:nvPr/>
        </p:nvSpPr>
        <p:spPr bwMode="auto">
          <a:xfrm>
            <a:off x="3733800" y="47244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34" name="Rectangle 22"/>
          <p:cNvSpPr>
            <a:spLocks noChangeArrowheads="1"/>
          </p:cNvSpPr>
          <p:nvPr/>
        </p:nvSpPr>
        <p:spPr bwMode="auto">
          <a:xfrm>
            <a:off x="7315200" y="3733800"/>
            <a:ext cx="4572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5" name="Oval 23"/>
          <p:cNvSpPr>
            <a:spLocks noChangeArrowheads="1"/>
          </p:cNvSpPr>
          <p:nvPr/>
        </p:nvSpPr>
        <p:spPr bwMode="auto">
          <a:xfrm>
            <a:off x="6629400" y="4572000"/>
            <a:ext cx="1828800" cy="1828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6" name="Oval 24"/>
          <p:cNvSpPr>
            <a:spLocks noChangeArrowheads="1"/>
          </p:cNvSpPr>
          <p:nvPr/>
        </p:nvSpPr>
        <p:spPr bwMode="auto">
          <a:xfrm>
            <a:off x="7391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7" name="Rectangle 25"/>
          <p:cNvSpPr>
            <a:spLocks noChangeArrowheads="1"/>
          </p:cNvSpPr>
          <p:nvPr/>
        </p:nvSpPr>
        <p:spPr bwMode="auto">
          <a:xfrm>
            <a:off x="68580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8" name="Rectangle 26"/>
          <p:cNvSpPr>
            <a:spLocks noChangeArrowheads="1"/>
          </p:cNvSpPr>
          <p:nvPr/>
        </p:nvSpPr>
        <p:spPr bwMode="auto">
          <a:xfrm>
            <a:off x="7772400" y="4038600"/>
            <a:ext cx="457200" cy="7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3339" name="Freeform 27"/>
          <p:cNvSpPr>
            <a:spLocks/>
          </p:cNvSpPr>
          <p:nvPr/>
        </p:nvSpPr>
        <p:spPr bwMode="auto">
          <a:xfrm>
            <a:off x="7620000" y="55626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0" name="Freeform 28"/>
          <p:cNvSpPr>
            <a:spLocks/>
          </p:cNvSpPr>
          <p:nvPr/>
        </p:nvSpPr>
        <p:spPr bwMode="auto">
          <a:xfrm>
            <a:off x="6781800" y="55626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1" name="Freeform 29"/>
          <p:cNvSpPr>
            <a:spLocks/>
          </p:cNvSpPr>
          <p:nvPr/>
        </p:nvSpPr>
        <p:spPr bwMode="auto">
          <a:xfrm>
            <a:off x="7620000" y="47244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2" name="Freeform 30"/>
          <p:cNvSpPr>
            <a:spLocks/>
          </p:cNvSpPr>
          <p:nvPr/>
        </p:nvSpPr>
        <p:spPr bwMode="auto">
          <a:xfrm>
            <a:off x="6781800" y="47244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3" name="Freeform 31"/>
          <p:cNvSpPr>
            <a:spLocks/>
          </p:cNvSpPr>
          <p:nvPr/>
        </p:nvSpPr>
        <p:spPr bwMode="auto">
          <a:xfrm>
            <a:off x="4495800" y="46482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4" name="Freeform 32"/>
          <p:cNvSpPr>
            <a:spLocks/>
          </p:cNvSpPr>
          <p:nvPr/>
        </p:nvSpPr>
        <p:spPr bwMode="auto">
          <a:xfrm>
            <a:off x="3810000" y="46482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5" name="Freeform 33"/>
          <p:cNvSpPr>
            <a:spLocks/>
          </p:cNvSpPr>
          <p:nvPr/>
        </p:nvSpPr>
        <p:spPr bwMode="auto">
          <a:xfrm>
            <a:off x="3657600" y="54864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6" name="Freeform 34"/>
          <p:cNvSpPr>
            <a:spLocks/>
          </p:cNvSpPr>
          <p:nvPr/>
        </p:nvSpPr>
        <p:spPr bwMode="auto">
          <a:xfrm>
            <a:off x="4648200" y="54864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7" name="Freeform 35"/>
          <p:cNvSpPr>
            <a:spLocks/>
          </p:cNvSpPr>
          <p:nvPr/>
        </p:nvSpPr>
        <p:spPr bwMode="auto">
          <a:xfrm>
            <a:off x="4724400" y="54102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8" name="Freeform 36"/>
          <p:cNvSpPr>
            <a:spLocks/>
          </p:cNvSpPr>
          <p:nvPr/>
        </p:nvSpPr>
        <p:spPr bwMode="auto">
          <a:xfrm>
            <a:off x="4419600" y="45720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49" name="Freeform 37"/>
          <p:cNvSpPr>
            <a:spLocks/>
          </p:cNvSpPr>
          <p:nvPr/>
        </p:nvSpPr>
        <p:spPr bwMode="auto">
          <a:xfrm>
            <a:off x="3886200" y="45720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0" name="Freeform 38"/>
          <p:cNvSpPr>
            <a:spLocks/>
          </p:cNvSpPr>
          <p:nvPr/>
        </p:nvSpPr>
        <p:spPr bwMode="auto">
          <a:xfrm>
            <a:off x="3581400" y="54102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1" name="Rectangle 39"/>
          <p:cNvSpPr>
            <a:spLocks noChangeArrowheads="1"/>
          </p:cNvSpPr>
          <p:nvPr/>
        </p:nvSpPr>
        <p:spPr bwMode="auto">
          <a:xfrm>
            <a:off x="3506788" y="6326188"/>
            <a:ext cx="18573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t>Stern Planes on Rise</a:t>
            </a:r>
          </a:p>
        </p:txBody>
      </p:sp>
      <p:sp>
        <p:nvSpPr>
          <p:cNvPr id="653352" name="Freeform 40"/>
          <p:cNvSpPr>
            <a:spLocks/>
          </p:cNvSpPr>
          <p:nvPr/>
        </p:nvSpPr>
        <p:spPr bwMode="auto">
          <a:xfrm>
            <a:off x="6705600" y="48006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3" name="Freeform 41"/>
          <p:cNvSpPr>
            <a:spLocks/>
          </p:cNvSpPr>
          <p:nvPr/>
        </p:nvSpPr>
        <p:spPr bwMode="auto">
          <a:xfrm>
            <a:off x="6629400" y="48768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4" name="Freeform 42"/>
          <p:cNvSpPr>
            <a:spLocks/>
          </p:cNvSpPr>
          <p:nvPr/>
        </p:nvSpPr>
        <p:spPr bwMode="auto">
          <a:xfrm>
            <a:off x="6705600" y="54864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5" name="Freeform 43"/>
          <p:cNvSpPr>
            <a:spLocks/>
          </p:cNvSpPr>
          <p:nvPr/>
        </p:nvSpPr>
        <p:spPr bwMode="auto">
          <a:xfrm>
            <a:off x="6629400" y="54102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6" name="Freeform 44"/>
          <p:cNvSpPr>
            <a:spLocks/>
          </p:cNvSpPr>
          <p:nvPr/>
        </p:nvSpPr>
        <p:spPr bwMode="auto">
          <a:xfrm>
            <a:off x="7543800" y="46482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7" name="Freeform 45"/>
          <p:cNvSpPr>
            <a:spLocks/>
          </p:cNvSpPr>
          <p:nvPr/>
        </p:nvSpPr>
        <p:spPr bwMode="auto">
          <a:xfrm>
            <a:off x="7467600" y="4572000"/>
            <a:ext cx="687388" cy="687388"/>
          </a:xfrm>
          <a:custGeom>
            <a:avLst/>
            <a:gdLst/>
            <a:ahLst/>
            <a:cxnLst>
              <a:cxn ang="0">
                <a:pos x="432" y="48"/>
              </a:cxn>
              <a:cxn ang="0">
                <a:pos x="384" y="0"/>
              </a:cxn>
              <a:cxn ang="0">
                <a:pos x="0" y="384"/>
              </a:cxn>
              <a:cxn ang="0">
                <a:pos x="48" y="432"/>
              </a:cxn>
              <a:cxn ang="0">
                <a:pos x="432" y="48"/>
              </a:cxn>
            </a:cxnLst>
            <a:rect l="0" t="0" r="r" b="b"/>
            <a:pathLst>
              <a:path w="433" h="433">
                <a:moveTo>
                  <a:pt x="432" y="48"/>
                </a:move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432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8" name="Freeform 46"/>
          <p:cNvSpPr>
            <a:spLocks/>
          </p:cNvSpPr>
          <p:nvPr/>
        </p:nvSpPr>
        <p:spPr bwMode="auto">
          <a:xfrm>
            <a:off x="7543800" y="56388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59" name="Freeform 47"/>
          <p:cNvSpPr>
            <a:spLocks/>
          </p:cNvSpPr>
          <p:nvPr/>
        </p:nvSpPr>
        <p:spPr bwMode="auto">
          <a:xfrm>
            <a:off x="7467600" y="5715000"/>
            <a:ext cx="687388" cy="687388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84" y="432"/>
              </a:cxn>
              <a:cxn ang="0">
                <a:pos x="432" y="384"/>
              </a:cxn>
              <a:cxn ang="0">
                <a:pos x="48" y="0"/>
              </a:cxn>
              <a:cxn ang="0">
                <a:pos x="0" y="48"/>
              </a:cxn>
            </a:cxnLst>
            <a:rect l="0" t="0" r="r" b="b"/>
            <a:pathLst>
              <a:path w="433" h="433">
                <a:moveTo>
                  <a:pt x="0" y="48"/>
                </a:moveTo>
                <a:lnTo>
                  <a:pt x="384" y="432"/>
                </a:lnTo>
                <a:lnTo>
                  <a:pt x="432" y="384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3360" name="Rectangle 48"/>
          <p:cNvSpPr>
            <a:spLocks noChangeArrowheads="1"/>
          </p:cNvSpPr>
          <p:nvPr/>
        </p:nvSpPr>
        <p:spPr bwMode="auto">
          <a:xfrm>
            <a:off x="6905625" y="6326188"/>
            <a:ext cx="1168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0">
                <a:solidFill>
                  <a:schemeClr val="tx1"/>
                </a:solidFill>
                <a:latin typeface="Times New Roman" pitchFamily="18" charset="0"/>
              </a:rPr>
              <a:t>Left Rudder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715000" y="3505200"/>
            <a:ext cx="1219200" cy="1600200"/>
            <a:chOff x="3600" y="2208"/>
            <a:chExt cx="768" cy="1008"/>
          </a:xfrm>
        </p:grpSpPr>
        <p:sp>
          <p:nvSpPr>
            <p:cNvPr id="653362" name="Rectangle 50"/>
            <p:cNvSpPr>
              <a:spLocks noChangeArrowheads="1"/>
            </p:cNvSpPr>
            <p:nvPr/>
          </p:nvSpPr>
          <p:spPr bwMode="auto">
            <a:xfrm>
              <a:off x="3902" y="2208"/>
              <a:ext cx="164" cy="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3" name="Oval 51"/>
            <p:cNvSpPr>
              <a:spLocks noChangeArrowheads="1"/>
            </p:cNvSpPr>
            <p:nvPr/>
          </p:nvSpPr>
          <p:spPr bwMode="auto">
            <a:xfrm>
              <a:off x="3655" y="2508"/>
              <a:ext cx="658" cy="6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4" name="Oval 52"/>
            <p:cNvSpPr>
              <a:spLocks noChangeArrowheads="1"/>
            </p:cNvSpPr>
            <p:nvPr/>
          </p:nvSpPr>
          <p:spPr bwMode="auto">
            <a:xfrm>
              <a:off x="3929" y="2780"/>
              <a:ext cx="110" cy="1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5" name="Rectangle 53"/>
            <p:cNvSpPr>
              <a:spLocks noChangeArrowheads="1"/>
            </p:cNvSpPr>
            <p:nvPr/>
          </p:nvSpPr>
          <p:spPr bwMode="auto">
            <a:xfrm>
              <a:off x="3600" y="2807"/>
              <a:ext cx="329" cy="5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6" name="Rectangle 54"/>
            <p:cNvSpPr>
              <a:spLocks noChangeArrowheads="1"/>
            </p:cNvSpPr>
            <p:nvPr/>
          </p:nvSpPr>
          <p:spPr bwMode="auto">
            <a:xfrm>
              <a:off x="4039" y="2807"/>
              <a:ext cx="329" cy="5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7" name="Rectangle 55"/>
            <p:cNvSpPr>
              <a:spLocks noChangeArrowheads="1"/>
            </p:cNvSpPr>
            <p:nvPr/>
          </p:nvSpPr>
          <p:spPr bwMode="auto">
            <a:xfrm>
              <a:off x="3957" y="2453"/>
              <a:ext cx="54" cy="32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8" name="Rectangle 56"/>
            <p:cNvSpPr>
              <a:spLocks noChangeArrowheads="1"/>
            </p:cNvSpPr>
            <p:nvPr/>
          </p:nvSpPr>
          <p:spPr bwMode="auto">
            <a:xfrm>
              <a:off x="3957" y="2889"/>
              <a:ext cx="54" cy="32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69" name="Rectangle 57"/>
            <p:cNvSpPr>
              <a:spLocks noChangeArrowheads="1"/>
            </p:cNvSpPr>
            <p:nvPr/>
          </p:nvSpPr>
          <p:spPr bwMode="auto">
            <a:xfrm>
              <a:off x="3737" y="2317"/>
              <a:ext cx="165" cy="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0" name="Rectangle 58"/>
            <p:cNvSpPr>
              <a:spLocks noChangeArrowheads="1"/>
            </p:cNvSpPr>
            <p:nvPr/>
          </p:nvSpPr>
          <p:spPr bwMode="auto">
            <a:xfrm>
              <a:off x="4066" y="2317"/>
              <a:ext cx="165" cy="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1" name="Rectangle 59"/>
            <p:cNvSpPr>
              <a:spLocks noChangeArrowheads="1"/>
            </p:cNvSpPr>
            <p:nvPr/>
          </p:nvSpPr>
          <p:spPr bwMode="auto">
            <a:xfrm>
              <a:off x="3902" y="2889"/>
              <a:ext cx="55" cy="327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2" name="Rectangle 60"/>
            <p:cNvSpPr>
              <a:spLocks noChangeArrowheads="1"/>
            </p:cNvSpPr>
            <p:nvPr/>
          </p:nvSpPr>
          <p:spPr bwMode="auto">
            <a:xfrm>
              <a:off x="3847" y="2889"/>
              <a:ext cx="55" cy="327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3" name="Rectangle 61"/>
            <p:cNvSpPr>
              <a:spLocks noChangeArrowheads="1"/>
            </p:cNvSpPr>
            <p:nvPr/>
          </p:nvSpPr>
          <p:spPr bwMode="auto">
            <a:xfrm>
              <a:off x="3902" y="2453"/>
              <a:ext cx="55" cy="327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4" name="Rectangle 62"/>
            <p:cNvSpPr>
              <a:spLocks noChangeArrowheads="1"/>
            </p:cNvSpPr>
            <p:nvPr/>
          </p:nvSpPr>
          <p:spPr bwMode="auto">
            <a:xfrm>
              <a:off x="3847" y="2453"/>
              <a:ext cx="55" cy="327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667000" y="3505200"/>
            <a:ext cx="1219200" cy="1600200"/>
            <a:chOff x="1680" y="2208"/>
            <a:chExt cx="768" cy="1008"/>
          </a:xfrm>
        </p:grpSpPr>
        <p:sp>
          <p:nvSpPr>
            <p:cNvPr id="653376" name="Rectangle 64"/>
            <p:cNvSpPr>
              <a:spLocks noChangeArrowheads="1"/>
            </p:cNvSpPr>
            <p:nvPr/>
          </p:nvSpPr>
          <p:spPr bwMode="auto">
            <a:xfrm>
              <a:off x="1982" y="2208"/>
              <a:ext cx="164" cy="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7" name="Oval 65"/>
            <p:cNvSpPr>
              <a:spLocks noChangeArrowheads="1"/>
            </p:cNvSpPr>
            <p:nvPr/>
          </p:nvSpPr>
          <p:spPr bwMode="auto">
            <a:xfrm>
              <a:off x="1735" y="2508"/>
              <a:ext cx="658" cy="65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8" name="Oval 66"/>
            <p:cNvSpPr>
              <a:spLocks noChangeArrowheads="1"/>
            </p:cNvSpPr>
            <p:nvPr/>
          </p:nvSpPr>
          <p:spPr bwMode="auto">
            <a:xfrm>
              <a:off x="2009" y="2780"/>
              <a:ext cx="110" cy="1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79" name="Rectangle 67"/>
            <p:cNvSpPr>
              <a:spLocks noChangeArrowheads="1"/>
            </p:cNvSpPr>
            <p:nvPr/>
          </p:nvSpPr>
          <p:spPr bwMode="auto">
            <a:xfrm>
              <a:off x="1680" y="2807"/>
              <a:ext cx="329" cy="5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0" name="Rectangle 68"/>
            <p:cNvSpPr>
              <a:spLocks noChangeArrowheads="1"/>
            </p:cNvSpPr>
            <p:nvPr/>
          </p:nvSpPr>
          <p:spPr bwMode="auto">
            <a:xfrm>
              <a:off x="2119" y="2807"/>
              <a:ext cx="329" cy="5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1" name="Rectangle 69"/>
            <p:cNvSpPr>
              <a:spLocks noChangeArrowheads="1"/>
            </p:cNvSpPr>
            <p:nvPr/>
          </p:nvSpPr>
          <p:spPr bwMode="auto">
            <a:xfrm>
              <a:off x="2037" y="2453"/>
              <a:ext cx="54" cy="32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2" name="Rectangle 70"/>
            <p:cNvSpPr>
              <a:spLocks noChangeArrowheads="1"/>
            </p:cNvSpPr>
            <p:nvPr/>
          </p:nvSpPr>
          <p:spPr bwMode="auto">
            <a:xfrm>
              <a:off x="2037" y="2889"/>
              <a:ext cx="54" cy="32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3" name="Rectangle 71"/>
            <p:cNvSpPr>
              <a:spLocks noChangeArrowheads="1"/>
            </p:cNvSpPr>
            <p:nvPr/>
          </p:nvSpPr>
          <p:spPr bwMode="auto">
            <a:xfrm>
              <a:off x="1817" y="2317"/>
              <a:ext cx="165" cy="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4" name="Rectangle 72"/>
            <p:cNvSpPr>
              <a:spLocks noChangeArrowheads="1"/>
            </p:cNvSpPr>
            <p:nvPr/>
          </p:nvSpPr>
          <p:spPr bwMode="auto">
            <a:xfrm>
              <a:off x="2146" y="2317"/>
              <a:ext cx="165" cy="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5" name="Rectangle 73"/>
            <p:cNvSpPr>
              <a:spLocks noChangeArrowheads="1"/>
            </p:cNvSpPr>
            <p:nvPr/>
          </p:nvSpPr>
          <p:spPr bwMode="auto">
            <a:xfrm>
              <a:off x="2119" y="2753"/>
              <a:ext cx="329" cy="54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6" name="Rectangle 74"/>
            <p:cNvSpPr>
              <a:spLocks noChangeArrowheads="1"/>
            </p:cNvSpPr>
            <p:nvPr/>
          </p:nvSpPr>
          <p:spPr bwMode="auto">
            <a:xfrm>
              <a:off x="2119" y="2698"/>
              <a:ext cx="329" cy="55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7" name="Rectangle 75"/>
            <p:cNvSpPr>
              <a:spLocks noChangeArrowheads="1"/>
            </p:cNvSpPr>
            <p:nvPr/>
          </p:nvSpPr>
          <p:spPr bwMode="auto">
            <a:xfrm>
              <a:off x="1680" y="2753"/>
              <a:ext cx="329" cy="54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88" name="Rectangle 76"/>
            <p:cNvSpPr>
              <a:spLocks noChangeArrowheads="1"/>
            </p:cNvSpPr>
            <p:nvPr/>
          </p:nvSpPr>
          <p:spPr bwMode="auto">
            <a:xfrm>
              <a:off x="1680" y="2698"/>
              <a:ext cx="329" cy="55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Fair-Water Planes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Primarily to maintain an ordered depth.  </a:t>
            </a: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Positioning the planes to the "up"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position causes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upward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lift force to be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generated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Since forward of the center of gravity, a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(M)  is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also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produced which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 some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slight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pitch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The dominant effect is the lift generated by the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 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surface</a:t>
            </a:r>
            <a:endParaRPr lang="en-US" sz="2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Fair-Water Planes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2467" name="Rectangle 3"/>
          <p:cNvSpPr>
            <a:spLocks noChangeArrowheads="1"/>
          </p:cNvSpPr>
          <p:nvPr/>
        </p:nvSpPr>
        <p:spPr bwMode="auto">
          <a:xfrm>
            <a:off x="457200" y="1547813"/>
            <a:ext cx="496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Primarily DEPTH CONTROL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2468" name="Object 4"/>
          <p:cNvGraphicFramePr>
            <a:graphicFrameLocks noChangeAspect="1"/>
          </p:cNvGraphicFramePr>
          <p:nvPr/>
        </p:nvGraphicFramePr>
        <p:xfrm>
          <a:off x="152400" y="2895600"/>
          <a:ext cx="8763000" cy="2374900"/>
        </p:xfrm>
        <a:graphic>
          <a:graphicData uri="http://schemas.openxmlformats.org/presentationml/2006/ole">
            <p:oleObj spid="_x0000_s735234" name="Drawing" r:id="rId3" imgW="7629480" imgH="1933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Stern and Bow Planes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3491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Primarily to maintain pitch because of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distance from the </a:t>
            </a:r>
            <a:endParaRPr lang="en-US" sz="2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center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Positioning the planes to creates a lift force in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	downward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direction creates a moment (M)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submarine to pitch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–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Once the submarine has an up angle, the hull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produces 	an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upward lift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 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 is that the submarine rises at an </a:t>
            </a: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upward angle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Stern and Bow Planes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1066800" y="1219200"/>
            <a:ext cx="61718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Maintain Pitch</a:t>
            </a:r>
          </a:p>
          <a:p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(better control than with fairwater planes)</a:t>
            </a:r>
            <a:endParaRPr 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4516" name="Object 4"/>
          <p:cNvGraphicFramePr>
            <a:graphicFrameLocks noChangeAspect="1"/>
          </p:cNvGraphicFramePr>
          <p:nvPr/>
        </p:nvGraphicFramePr>
        <p:xfrm>
          <a:off x="914400" y="2295525"/>
          <a:ext cx="7696200" cy="4562475"/>
        </p:xfrm>
        <a:graphic>
          <a:graphicData uri="http://schemas.openxmlformats.org/presentationml/2006/ole">
            <p:oleObj spid="_x0000_s736258" name="Drawing" r:id="rId3" imgW="7115040" imgH="4219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617913" y="2762250"/>
            <a:ext cx="4356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45000"/>
              </a:spcBef>
              <a:tabLst>
                <a:tab pos="569913" algn="l"/>
              </a:tabLst>
            </a:pPr>
            <a:r>
              <a:rPr lang="en-US" sz="1600" b="1">
                <a:solidFill>
                  <a:srgbClr val="222268"/>
                </a:solidFill>
                <a:cs typeface="Arial" charset="0"/>
              </a:rPr>
              <a:t>SEAWOLF Class</a:t>
            </a:r>
            <a:r>
              <a:rPr lang="en-US" sz="1600">
                <a:solidFill>
                  <a:srgbClr val="222268"/>
                </a:solidFill>
                <a:cs typeface="Arial" charset="0"/>
              </a:rPr>
              <a:t> </a:t>
            </a:r>
          </a:p>
          <a:p>
            <a:pPr algn="l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  <a:tabLst>
                <a:tab pos="569913" algn="l"/>
              </a:tabLst>
            </a:pPr>
            <a:r>
              <a:rPr lang="en-US" sz="1600">
                <a:solidFill>
                  <a:srgbClr val="222268"/>
                </a:solidFill>
                <a:cs typeface="Arial" charset="0"/>
              </a:rPr>
              <a:t> 3 Ship Class</a:t>
            </a:r>
          </a:p>
          <a:p>
            <a:pPr algn="l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  <a:tabLst>
                <a:tab pos="569913" algn="l"/>
              </a:tabLst>
            </a:pPr>
            <a:r>
              <a:rPr lang="en-US" sz="1600">
                <a:solidFill>
                  <a:srgbClr val="222268"/>
                </a:solidFill>
                <a:cs typeface="Arial" charset="0"/>
              </a:rPr>
              <a:t> USS JIMMY CARTER (SSN 23) reconfigured to include multi-mission platform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525713" y="1143000"/>
            <a:ext cx="40862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3366"/>
                </a:solidFill>
                <a:cs typeface="Arial" charset="0"/>
              </a:rPr>
              <a:t>LOS ANGELES Class </a:t>
            </a:r>
          </a:p>
          <a:p>
            <a:pPr algn="l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cs typeface="Arial" charset="0"/>
              </a:rPr>
              <a:t> Backbone of the U.S. Submarine Force</a:t>
            </a:r>
          </a:p>
          <a:p>
            <a:pPr algn="l" eaLnBrk="0" hangingPunct="0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003366"/>
                </a:solidFill>
                <a:cs typeface="Arial" charset="0"/>
              </a:rPr>
              <a:t> 44 ships currently in service</a:t>
            </a:r>
          </a:p>
        </p:txBody>
      </p:sp>
      <p:pic>
        <p:nvPicPr>
          <p:cNvPr id="11268" name="Picture 5" descr="Seawo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2695575"/>
            <a:ext cx="2147887" cy="14446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295400" y="152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lnSpc>
                <a:spcPct val="90000"/>
              </a:lnSpc>
              <a:spcBef>
                <a:spcPct val="35000"/>
              </a:spcBef>
            </a:pPr>
            <a:r>
              <a:rPr lang="en-US" sz="2800" b="1">
                <a:solidFill>
                  <a:schemeClr val="bg1"/>
                </a:solidFill>
              </a:rPr>
              <a:t>Attack Submarine Classes</a:t>
            </a:r>
          </a:p>
        </p:txBody>
      </p:sp>
      <p:pic>
        <p:nvPicPr>
          <p:cNvPr id="11270" name="Picture 6" descr="web_061114-N-8492C-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1095375"/>
            <a:ext cx="2084387" cy="1443038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11272" name="Picture 8" descr="DCS09-792-1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7288" y="4297363"/>
            <a:ext cx="2174875" cy="1446212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4635500" y="4297363"/>
            <a:ext cx="43561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45000"/>
              </a:spcBef>
              <a:tabLst>
                <a:tab pos="569913" algn="l"/>
              </a:tabLst>
            </a:pPr>
            <a:r>
              <a:rPr lang="en-US" sz="1600" b="1">
                <a:solidFill>
                  <a:srgbClr val="222268"/>
                </a:solidFill>
                <a:cs typeface="Arial" charset="0"/>
              </a:rPr>
              <a:t>VIRGINIA Class</a:t>
            </a:r>
            <a:endParaRPr lang="en-US" sz="1600">
              <a:solidFill>
                <a:srgbClr val="222268"/>
              </a:solidFill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  <a:tabLst>
                <a:tab pos="569913" algn="l"/>
              </a:tabLst>
            </a:pPr>
            <a:r>
              <a:rPr lang="en-US" sz="1600">
                <a:solidFill>
                  <a:srgbClr val="222268"/>
                </a:solidFill>
                <a:cs typeface="Arial" charset="0"/>
              </a:rPr>
              <a:t> First submarine designed for the post-Cold War security environment </a:t>
            </a:r>
          </a:p>
          <a:p>
            <a:pPr algn="l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  <a:tabLst>
                <a:tab pos="569913" algn="l"/>
              </a:tabLst>
            </a:pPr>
            <a:r>
              <a:rPr lang="en-US" sz="1600">
                <a:solidFill>
                  <a:srgbClr val="222268"/>
                </a:solidFill>
                <a:cs typeface="Arial" charset="0"/>
              </a:rPr>
              <a:t> 5 ships commissioned</a:t>
            </a:r>
          </a:p>
          <a:p>
            <a:pPr algn="l" eaLnBrk="0" hangingPunct="0">
              <a:lnSpc>
                <a:spcPct val="85000"/>
              </a:lnSpc>
              <a:spcBef>
                <a:spcPct val="45000"/>
              </a:spcBef>
              <a:buFontTx/>
              <a:buChar char="•"/>
              <a:tabLst>
                <a:tab pos="569913" algn="l"/>
              </a:tabLst>
            </a:pPr>
            <a:r>
              <a:rPr lang="en-US" sz="1600">
                <a:solidFill>
                  <a:srgbClr val="222268"/>
                </a:solidFill>
                <a:cs typeface="Arial" charset="0"/>
              </a:rPr>
              <a:t> 7 under construction; 6 under contract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381000" y="1752600"/>
            <a:ext cx="55401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Angeles Class (SSN688)</a:t>
            </a:r>
            <a:endParaRPr lang="en-US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4580" name="Object 4"/>
          <p:cNvGraphicFramePr>
            <a:graphicFrameLocks noChangeAspect="1"/>
          </p:cNvGraphicFramePr>
          <p:nvPr/>
        </p:nvGraphicFramePr>
        <p:xfrm>
          <a:off x="152400" y="2438400"/>
          <a:ext cx="8763000" cy="3757613"/>
        </p:xfrm>
        <a:graphic>
          <a:graphicData uri="http://schemas.openxmlformats.org/presentationml/2006/ole">
            <p:oleObj spid="_x0000_s664580" name="Drawing" r:id="rId3" imgW="8238960" imgH="3533760" progId="">
              <p:embed/>
            </p:oleObj>
          </a:graphicData>
        </a:graphic>
      </p:graphicFrame>
      <p:sp>
        <p:nvSpPr>
          <p:cNvPr id="664581" name="Line 5"/>
          <p:cNvSpPr>
            <a:spLocks noChangeShapeType="1"/>
          </p:cNvSpPr>
          <p:nvPr/>
        </p:nvSpPr>
        <p:spPr bwMode="auto">
          <a:xfrm flipH="1">
            <a:off x="6477000" y="2590800"/>
            <a:ext cx="30480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03" name="Object 3"/>
          <p:cNvGraphicFramePr>
            <a:graphicFrameLocks noChangeAspect="1"/>
          </p:cNvGraphicFramePr>
          <p:nvPr/>
        </p:nvGraphicFramePr>
        <p:xfrm>
          <a:off x="130175" y="2438400"/>
          <a:ext cx="8937625" cy="3414713"/>
        </p:xfrm>
        <a:graphic>
          <a:graphicData uri="http://schemas.openxmlformats.org/presentationml/2006/ole">
            <p:oleObj spid="_x0000_s665603" name="Drawing" r:id="rId3" imgW="9144000" imgH="3381480" progId="">
              <p:embed/>
            </p:oleObj>
          </a:graphicData>
        </a:graphic>
      </p:graphicFrame>
      <p:sp>
        <p:nvSpPr>
          <p:cNvPr id="665604" name="Line 4"/>
          <p:cNvSpPr>
            <a:spLocks noChangeShapeType="1"/>
          </p:cNvSpPr>
          <p:nvPr/>
        </p:nvSpPr>
        <p:spPr bwMode="auto">
          <a:xfrm>
            <a:off x="7620000" y="30480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/>
          <a:p>
            <a:pPr algn="ctr"/>
            <a:r>
              <a:rPr lang="en-US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U.S. Submarine Types</a:t>
            </a:r>
            <a:endParaRPr lang="en-US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6627" name="Object 3"/>
          <p:cNvGraphicFramePr>
            <a:graphicFrameLocks noChangeAspect="1"/>
          </p:cNvGraphicFramePr>
          <p:nvPr/>
        </p:nvGraphicFramePr>
        <p:xfrm>
          <a:off x="130175" y="1657350"/>
          <a:ext cx="8937625" cy="3981450"/>
        </p:xfrm>
        <a:graphic>
          <a:graphicData uri="http://schemas.openxmlformats.org/presentationml/2006/ole">
            <p:oleObj spid="_x0000_s666627" name="Drawing" r:id="rId3" imgW="9163080" imgH="3981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10985</TotalTime>
  <Words>1590</Words>
  <Application>Microsoft Office PowerPoint</Application>
  <PresentationFormat>On-screen Show (4:3)</PresentationFormat>
  <Paragraphs>539</Paragraphs>
  <Slides>58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Default Design</vt:lpstr>
      <vt:lpstr>Drawing</vt:lpstr>
      <vt:lpstr>10.1 Submarine History</vt:lpstr>
      <vt:lpstr>USS HOLLAND</vt:lpstr>
      <vt:lpstr>Submarine  Progress 1900-1958</vt:lpstr>
      <vt:lpstr>U.S. Submarine Types</vt:lpstr>
      <vt:lpstr>Slide 5</vt:lpstr>
      <vt:lpstr>Slide 6</vt:lpstr>
      <vt:lpstr>Slide 7</vt:lpstr>
      <vt:lpstr>Slide 8</vt:lpstr>
      <vt:lpstr>Slide 9</vt:lpstr>
      <vt:lpstr>Slide 10</vt:lpstr>
      <vt:lpstr>Slide 11</vt:lpstr>
      <vt:lpstr>10.2 Submarine Construction &amp; Layout</vt:lpstr>
      <vt:lpstr>Slide 13</vt:lpstr>
      <vt:lpstr>Slide 14</vt:lpstr>
      <vt:lpstr>Slide 15</vt:lpstr>
      <vt:lpstr>Slide 16</vt:lpstr>
      <vt:lpstr>Slide 17</vt:lpstr>
      <vt:lpstr>Slide 18</vt:lpstr>
      <vt:lpstr>10.3 Submarine Hydrostatics</vt:lpstr>
      <vt:lpstr>Hull Form Characteristics</vt:lpstr>
      <vt:lpstr>Slide 21</vt:lpstr>
      <vt:lpstr>Slide 22</vt:lpstr>
      <vt:lpstr>Slide 23</vt:lpstr>
      <vt:lpstr>Slide 24</vt:lpstr>
      <vt:lpstr>Slide 25</vt:lpstr>
      <vt:lpstr>Weight Shifts</vt:lpstr>
      <vt:lpstr>Slide 27</vt:lpstr>
      <vt:lpstr>Slide 28</vt:lpstr>
      <vt:lpstr>Example Problem</vt:lpstr>
      <vt:lpstr>Example Answer</vt:lpstr>
      <vt:lpstr>Example Answer</vt:lpstr>
      <vt:lpstr>Example Answer</vt:lpstr>
      <vt:lpstr>10.4 Submarine Intact Stability</vt:lpstr>
      <vt:lpstr>Slide 34</vt:lpstr>
      <vt:lpstr>Slide 35</vt:lpstr>
      <vt:lpstr>Slide 36</vt:lpstr>
      <vt:lpstr>Slide 37</vt:lpstr>
      <vt:lpstr>Submarine Propellers</vt:lpstr>
      <vt:lpstr>Submarine Propellers</vt:lpstr>
      <vt:lpstr>10.6 Submarine Seakeeping</vt:lpstr>
      <vt:lpstr>Submarine Seakeeping</vt:lpstr>
      <vt:lpstr>Slide 42</vt:lpstr>
      <vt:lpstr>Slide 43</vt:lpstr>
      <vt:lpstr>Submarine Maneuvering and Control</vt:lpstr>
      <vt:lpstr>Example Problem</vt:lpstr>
      <vt:lpstr>Example Answer</vt:lpstr>
      <vt:lpstr>Backup Slides</vt:lpstr>
      <vt:lpstr>Submarine Structural Design</vt:lpstr>
      <vt:lpstr>Slide 49</vt:lpstr>
      <vt:lpstr>Slide 50</vt:lpstr>
      <vt:lpstr>Slide 51</vt:lpstr>
      <vt:lpstr>10.4 Submarine Intact Stability</vt:lpstr>
      <vt:lpstr>Slide 53</vt:lpstr>
      <vt:lpstr>Submarine Maneuvering and Control</vt:lpstr>
      <vt:lpstr>Slide 55</vt:lpstr>
      <vt:lpstr>Slide 56</vt:lpstr>
      <vt:lpstr>Slide 57</vt:lpstr>
      <vt:lpstr>Slide 58</vt:lpstr>
    </vt:vector>
  </TitlesOfParts>
  <Company>USNA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boats ch 10 overheads</dc:title>
  <dc:creator>Marr, Miller, Schultz</dc:creator>
  <cp:lastModifiedBy>Mitch Stubblefield</cp:lastModifiedBy>
  <cp:revision>754</cp:revision>
  <cp:lastPrinted>2000-03-09T12:50:34Z</cp:lastPrinted>
  <dcterms:created xsi:type="dcterms:W3CDTF">1997-10-06T15:16:21Z</dcterms:created>
  <dcterms:modified xsi:type="dcterms:W3CDTF">2010-04-19T19:43:53Z</dcterms:modified>
</cp:coreProperties>
</file>